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61" r:id="rId4"/>
    <p:sldId id="264" r:id="rId5"/>
    <p:sldId id="271" r:id="rId6"/>
    <p:sldId id="272" r:id="rId7"/>
    <p:sldId id="273" r:id="rId8"/>
    <p:sldId id="274" r:id="rId9"/>
    <p:sldId id="262" r:id="rId10"/>
    <p:sldId id="259" r:id="rId11"/>
    <p:sldId id="257" r:id="rId12"/>
    <p:sldId id="263" r:id="rId13"/>
    <p:sldId id="260"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1680"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a:t>Kliknij, aby edytować styl</a:t>
            </a:r>
            <a:endParaRPr kumimoji="0" lang="en-US"/>
          </a:p>
        </p:txBody>
      </p:sp>
      <p:sp>
        <p:nvSpPr>
          <p:cNvPr id="28" name="Symbol zastępczy daty 27"/>
          <p:cNvSpPr>
            <a:spLocks noGrp="1"/>
          </p:cNvSpPr>
          <p:nvPr>
            <p:ph type="dt" sz="half" idx="10"/>
          </p:nvPr>
        </p:nvSpPr>
        <p:spPr/>
        <p:txBody>
          <a:bodyPr/>
          <a:lstStyle/>
          <a:p>
            <a:fld id="{4DDE5837-B6E0-4252-96B4-4E4B4B9260BD}" type="datetimeFigureOut">
              <a:rPr lang="pl-PL" smtClean="0"/>
              <a:pPr/>
              <a:t>2020-02-17</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a:lstStyle/>
          <a:p>
            <a:fld id="{4DBF917B-89B7-4610-B5DA-0138886C3D39}" type="slidenum">
              <a:rPr lang="pl-PL" smtClean="0"/>
              <a:pPr/>
              <a:t>‹#›</a:t>
            </a:fld>
            <a:endParaRPr lang="pl-PL"/>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4DDE5837-B6E0-4252-96B4-4E4B4B9260BD}" type="datetimeFigureOut">
              <a:rPr lang="pl-PL" smtClean="0"/>
              <a:pPr/>
              <a:t>2020-02-17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BF917B-89B7-4610-B5DA-0138886C3D39}"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4DDE5837-B6E0-4252-96B4-4E4B4B9260BD}" type="datetimeFigureOut">
              <a:rPr lang="pl-PL" smtClean="0"/>
              <a:pPr/>
              <a:t>2020-02-17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BF917B-89B7-4610-B5DA-0138886C3D39}"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4DDE5837-B6E0-4252-96B4-4E4B4B9260BD}" type="datetimeFigureOut">
              <a:rPr lang="pl-PL" smtClean="0"/>
              <a:pPr/>
              <a:t>2020-02-17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BF917B-89B7-4610-B5DA-0138886C3D39}"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4DDE5837-B6E0-4252-96B4-4E4B4B9260BD}" type="datetimeFigureOut">
              <a:rPr lang="pl-PL" smtClean="0"/>
              <a:pPr/>
              <a:t>2020-02-17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7924800" y="6416675"/>
            <a:ext cx="762000" cy="365125"/>
          </a:xfrm>
        </p:spPr>
        <p:txBody>
          <a:bodyPr/>
          <a:lstStyle/>
          <a:p>
            <a:fld id="{4DBF917B-89B7-4610-B5DA-0138886C3D39}"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4DDE5837-B6E0-4252-96B4-4E4B4B9260BD}" type="datetimeFigureOut">
              <a:rPr lang="pl-PL" smtClean="0"/>
              <a:pPr/>
              <a:t>2020-02-17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DBF917B-89B7-4610-B5DA-0138886C3D39}"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4DDE5837-B6E0-4252-96B4-4E4B4B9260BD}" type="datetimeFigureOut">
              <a:rPr lang="pl-PL" smtClean="0"/>
              <a:pPr/>
              <a:t>2020-02-17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DBF917B-89B7-4610-B5DA-0138886C3D39}"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4DDE5837-B6E0-4252-96B4-4E4B4B9260BD}" type="datetimeFigureOut">
              <a:rPr lang="pl-PL" smtClean="0"/>
              <a:pPr/>
              <a:t>2020-02-17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DBF917B-89B7-4610-B5DA-0138886C3D39}"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DDE5837-B6E0-4252-96B4-4E4B4B9260BD}" type="datetimeFigureOut">
              <a:rPr lang="pl-PL" smtClean="0"/>
              <a:pPr/>
              <a:t>2020-02-17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DBF917B-89B7-4610-B5DA-0138886C3D3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a:t>Kliknij, aby edytować styl</a:t>
            </a:r>
            <a:endParaRPr kumimoji="0"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4DDE5837-B6E0-4252-96B4-4E4B4B9260BD}" type="datetimeFigureOut">
              <a:rPr lang="pl-PL" smtClean="0"/>
              <a:pPr/>
              <a:t>2020-02-17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DBF917B-89B7-4610-B5DA-0138886C3D39}"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l-PL"/>
              <a:t>Kliknij, aby edytować styl</a:t>
            </a:r>
            <a:endParaRPr kumimoji="0"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l-PL">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4DDE5837-B6E0-4252-96B4-4E4B4B9260BD}" type="datetimeFigureOut">
              <a:rPr lang="pl-PL" smtClean="0"/>
              <a:pPr/>
              <a:t>2020-02-17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DBF917B-89B7-4610-B5DA-0138886C3D39}"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a:t>Kliknij, aby edytować styl</a:t>
            </a:r>
            <a:endParaRPr kumimoji="0" lang="en-US"/>
          </a:p>
        </p:txBody>
      </p:sp>
      <p:sp>
        <p:nvSpPr>
          <p:cNvPr id="13" name="Symbol zastępczy tekst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4" name="Symbol zastępczy daty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DDE5837-B6E0-4252-96B4-4E4B4B9260BD}" type="datetimeFigureOut">
              <a:rPr lang="pl-PL" smtClean="0"/>
              <a:pPr/>
              <a:t>2020-02-17</a:t>
            </a:fld>
            <a:endParaRPr lang="pl-PL"/>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DBF917B-89B7-4610-B5DA-0138886C3D39}"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audio" Target="../media/audio1.wav"/><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2420888"/>
            <a:ext cx="8229600" cy="1828800"/>
          </a:xfrm>
        </p:spPr>
        <p:txBody>
          <a:bodyPr>
            <a:normAutofit fontScale="90000"/>
          </a:bodyPr>
          <a:lstStyle/>
          <a:p>
            <a:br>
              <a:rPr lang="pl-PL" dirty="0"/>
            </a:br>
            <a:br>
              <a:rPr lang="pl-PL" dirty="0"/>
            </a:br>
            <a:br>
              <a:rPr lang="pl-PL" dirty="0"/>
            </a:br>
            <a:br>
              <a:rPr lang="pl-PL" dirty="0"/>
            </a:br>
            <a:br>
              <a:rPr lang="pl-PL" dirty="0"/>
            </a:br>
            <a:br>
              <a:rPr lang="pl-PL" dirty="0"/>
            </a:br>
            <a:br>
              <a:rPr lang="pl-PL" dirty="0"/>
            </a:br>
            <a:r>
              <a:rPr lang="pl-PL" dirty="0" err="1"/>
              <a:t>„PiNOKI</a:t>
            </a:r>
            <a:r>
              <a:rPr lang="pl-PL" dirty="0"/>
              <a:t>O”</a:t>
            </a:r>
            <a:br>
              <a:rPr lang="pl-PL" dirty="0"/>
            </a:br>
            <a:r>
              <a:rPr lang="pl-PL" dirty="0"/>
              <a:t>CARLO COLLODI</a:t>
            </a:r>
          </a:p>
        </p:txBody>
      </p:sp>
      <p:sp>
        <p:nvSpPr>
          <p:cNvPr id="3" name="Podtytuł 2"/>
          <p:cNvSpPr>
            <a:spLocks noGrp="1"/>
          </p:cNvSpPr>
          <p:nvPr>
            <p:ph type="subTitle" idx="1"/>
          </p:nvPr>
        </p:nvSpPr>
        <p:spPr>
          <a:xfrm>
            <a:off x="1259632" y="4077072"/>
            <a:ext cx="6400800" cy="1752600"/>
          </a:xfrm>
        </p:spPr>
        <p:txBody>
          <a:bodyPr/>
          <a:lstStyle/>
          <a:p>
            <a:endParaRPr lang="pl-PL" i="1" dirty="0">
              <a:solidFill>
                <a:schemeClr val="bg1">
                  <a:lumMod val="85000"/>
                  <a:lumOff val="15000"/>
                </a:schemeClr>
              </a:solidFill>
            </a:endParaRPr>
          </a:p>
          <a:p>
            <a:r>
              <a:rPr lang="pl-PL" i="1" dirty="0">
                <a:solidFill>
                  <a:schemeClr val="bg1">
                    <a:lumMod val="85000"/>
                    <a:lumOff val="15000"/>
                  </a:schemeClr>
                </a:solidFill>
              </a:rPr>
              <a:t>Opracowanie lektury</a:t>
            </a:r>
          </a:p>
          <a:p>
            <a:r>
              <a:rPr lang="pl-PL" i="1" dirty="0">
                <a:solidFill>
                  <a:schemeClr val="bg1">
                    <a:lumMod val="85000"/>
                    <a:lumOff val="15000"/>
                  </a:schemeClr>
                </a:solidFill>
              </a:rPr>
              <a:t>Zuzanna Mikulska</a:t>
            </a:r>
          </a:p>
        </p:txBody>
      </p:sp>
      <p:pic>
        <p:nvPicPr>
          <p:cNvPr id="1026" name="Picture 2" descr="C:\Users\komp\Desktop\pinokio-b-iext43146941.jpg"/>
          <p:cNvPicPr>
            <a:picLocks noChangeAspect="1" noChangeArrowheads="1"/>
          </p:cNvPicPr>
          <p:nvPr/>
        </p:nvPicPr>
        <p:blipFill>
          <a:blip r:embed="rId3" cstate="print"/>
          <a:srcRect/>
          <a:stretch>
            <a:fillRect/>
          </a:stretch>
        </p:blipFill>
        <p:spPr bwMode="auto">
          <a:xfrm>
            <a:off x="3347864" y="260648"/>
            <a:ext cx="2160240" cy="2134344"/>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himes.wav"/>
          </p:stSnd>
        </p:sndAc>
      </p:transition>
    </mc:Choice>
    <mc:Fallback xmlns="">
      <p:transition spd="slow">
        <p:fade/>
        <p:sndAc>
          <p:stSnd>
            <p:snd r:embed="rId4"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620688"/>
            <a:ext cx="8229600" cy="1143000"/>
          </a:xfrm>
        </p:spPr>
        <p:txBody>
          <a:bodyPr>
            <a:normAutofit fontScale="90000"/>
          </a:bodyPr>
          <a:lstStyle/>
          <a:p>
            <a:r>
              <a:rPr lang="pl-PL" dirty="0"/>
              <a:t>AUTOR </a:t>
            </a:r>
            <a:br>
              <a:rPr lang="pl-PL" dirty="0"/>
            </a:br>
            <a:r>
              <a:rPr lang="pl-PL" dirty="0"/>
              <a:t>CARLO COLLODI </a:t>
            </a:r>
          </a:p>
        </p:txBody>
      </p:sp>
      <p:sp>
        <p:nvSpPr>
          <p:cNvPr id="3" name="Symbol zastępczy zawartości 2"/>
          <p:cNvSpPr>
            <a:spLocks noGrp="1"/>
          </p:cNvSpPr>
          <p:nvPr>
            <p:ph idx="1"/>
          </p:nvPr>
        </p:nvSpPr>
        <p:spPr>
          <a:xfrm>
            <a:off x="457200" y="2204864"/>
            <a:ext cx="8229600" cy="4104496"/>
          </a:xfrm>
        </p:spPr>
        <p:txBody>
          <a:bodyPr>
            <a:normAutofit/>
          </a:bodyPr>
          <a:lstStyle/>
          <a:p>
            <a:pPr marL="137160" indent="0" algn="just">
              <a:buNone/>
            </a:pPr>
            <a:r>
              <a:rPr lang="pl-PL" sz="2400" dirty="0"/>
              <a:t>Carlo Collodi, właściwie Carlo </a:t>
            </a:r>
            <a:r>
              <a:rPr lang="pl-PL" sz="2400" dirty="0" err="1"/>
              <a:t>Lorenzi</a:t>
            </a:r>
            <a:r>
              <a:rPr lang="pl-PL" sz="2400" dirty="0"/>
              <a:t>- włoski pisarz i dziennikarz. Autor powieści i komedii, najbardziej znany jako twórca postaci </a:t>
            </a:r>
            <a:r>
              <a:rPr lang="pl-PL" sz="2400" dirty="0" err="1"/>
              <a:t>Pinokia</a:t>
            </a:r>
            <a:r>
              <a:rPr lang="pl-PL" sz="2400" dirty="0"/>
              <a:t>. Pseudonim Collodi używany od 1856, jest nazwą toskańskiego miasteczka, w którym urodziła się jego matka Angela </a:t>
            </a:r>
            <a:r>
              <a:rPr lang="pl-PL" sz="2400" dirty="0" err="1"/>
              <a:t>Orzli</a:t>
            </a:r>
            <a:r>
              <a:rPr lang="pl-PL" sz="2400" dirty="0"/>
              <a:t>.</a:t>
            </a:r>
          </a:p>
        </p:txBody>
      </p:sp>
      <p:pic>
        <p:nvPicPr>
          <p:cNvPr id="7" name="Obraz 6" descr="collodi.jpg"/>
          <p:cNvPicPr>
            <a:picLocks noChangeAspect="1"/>
          </p:cNvPicPr>
          <p:nvPr/>
        </p:nvPicPr>
        <p:blipFill>
          <a:blip r:embed="rId3" cstate="print"/>
          <a:stretch>
            <a:fillRect/>
          </a:stretch>
        </p:blipFill>
        <p:spPr>
          <a:xfrm>
            <a:off x="827584" y="116632"/>
            <a:ext cx="1341120" cy="19278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himes.wav"/>
          </p:stSnd>
        </p:sndAc>
      </p:transition>
    </mc:Choice>
    <mc:Fallback xmlns="">
      <p:transition spd="slow">
        <p:fade/>
        <p:sndAc>
          <p:stSnd>
            <p:snd r:embed="rId4" name="chimes.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5">
            <a:duotone>
              <a:schemeClr val="bg2">
                <a:shade val="3000"/>
                <a:satMod val="110000"/>
              </a:schemeClr>
              <a:schemeClr val="bg2">
                <a:tint val="60000"/>
                <a:satMod val="425000"/>
              </a:schemeClr>
            </a:duotone>
          </a:blip>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620688"/>
            <a:ext cx="3008313" cy="504056"/>
          </a:xfrm>
          <a:prstGeom prst="rect">
            <a:avLst/>
          </a:prstGeom>
        </p:spPr>
        <p:txBody>
          <a:bodyPr anchor="b">
            <a:normAutofit/>
          </a:bodyPr>
          <a:lstStyle/>
          <a:p>
            <a:r>
              <a:rPr lang="pl-PL" dirty="0"/>
              <a:t>Moja ocena lektury</a:t>
            </a:r>
          </a:p>
        </p:txBody>
      </p:sp>
      <p:sp>
        <p:nvSpPr>
          <p:cNvPr id="9" name="Text Placeholder 2">
            <a:extLst>
              <a:ext uri="{FF2B5EF4-FFF2-40B4-BE49-F238E27FC236}">
                <a16:creationId xmlns:a16="http://schemas.microsoft.com/office/drawing/2014/main" id="{39BFFC24-A3B8-4996-AD25-0CCE83364CDD}"/>
              </a:ext>
            </a:extLst>
          </p:cNvPr>
          <p:cNvSpPr>
            <a:spLocks noGrp="1"/>
          </p:cNvSpPr>
          <p:nvPr>
            <p:ph type="body" idx="2"/>
          </p:nvPr>
        </p:nvSpPr>
        <p:spPr>
          <a:xfrm>
            <a:off x="457200" y="1268760"/>
            <a:ext cx="3008313" cy="5316190"/>
          </a:xfrm>
        </p:spPr>
        <p:txBody>
          <a:bodyPr>
            <a:noAutofit/>
          </a:bodyPr>
          <a:lstStyle/>
          <a:p>
            <a:r>
              <a:rPr lang="pl-PL" sz="1800" dirty="0"/>
              <a:t>Lektura była bardzo ciekawa i bardzo mi się podobała. </a:t>
            </a:r>
          </a:p>
          <a:p>
            <a:r>
              <a:rPr lang="pl-PL" sz="1800" dirty="0"/>
              <a:t>Przygody Pinokia uczą nas, że ważna jest miłość bliskich oraz że kłamstwo nie popłaca, podobnie jak brak nauki. Nieustanna zabawa zmienić może każdego w osła. Musimy doceniać to, że inni starają się o nasze dobro – tak, jak </a:t>
            </a:r>
            <a:r>
              <a:rPr lang="pl-PL" sz="1800" dirty="0" err="1"/>
              <a:t>Gepetto</a:t>
            </a:r>
            <a:r>
              <a:rPr lang="pl-PL" sz="1800" dirty="0"/>
              <a:t> i wróżka dbali o Pinokia. Warto też pamiętać, iż podstępy nie popłacają.</a:t>
            </a:r>
            <a:endParaRPr lang="en-US" sz="1800" dirty="0"/>
          </a:p>
        </p:txBody>
      </p:sp>
      <p:pic>
        <p:nvPicPr>
          <p:cNvPr id="4" name="video-1581863986 (1)">
            <a:hlinkClick r:id="" action="ppaction://media"/>
            <a:extLst>
              <a:ext uri="{FF2B5EF4-FFF2-40B4-BE49-F238E27FC236}">
                <a16:creationId xmlns:a16="http://schemas.microsoft.com/office/drawing/2014/main" id="{3E134D94-A395-4266-B5B4-FA075B1D751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211960" y="0"/>
            <a:ext cx="4320480" cy="6525344"/>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4"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5EAC31-E804-49DA-9F89-26AAE5B21554}"/>
              </a:ext>
            </a:extLst>
          </p:cNvPr>
          <p:cNvSpPr>
            <a:spLocks noGrp="1"/>
          </p:cNvSpPr>
          <p:nvPr>
            <p:ph type="title"/>
          </p:nvPr>
        </p:nvSpPr>
        <p:spPr/>
        <p:txBody>
          <a:bodyPr/>
          <a:lstStyle/>
          <a:p>
            <a:r>
              <a:rPr lang="pl-PL" dirty="0"/>
              <a:t>Cytaty pouczające z lektury</a:t>
            </a:r>
          </a:p>
        </p:txBody>
      </p:sp>
      <p:sp>
        <p:nvSpPr>
          <p:cNvPr id="3" name="Symbol zastępczy zawartości 2">
            <a:extLst>
              <a:ext uri="{FF2B5EF4-FFF2-40B4-BE49-F238E27FC236}">
                <a16:creationId xmlns:a16="http://schemas.microsoft.com/office/drawing/2014/main" id="{9489C1EB-AAC3-43E9-947D-F15FD9BC1411}"/>
              </a:ext>
            </a:extLst>
          </p:cNvPr>
          <p:cNvSpPr>
            <a:spLocks noGrp="1"/>
          </p:cNvSpPr>
          <p:nvPr>
            <p:ph idx="1"/>
          </p:nvPr>
        </p:nvSpPr>
        <p:spPr/>
        <p:txBody>
          <a:bodyPr>
            <a:normAutofit/>
          </a:bodyPr>
          <a:lstStyle/>
          <a:p>
            <a:pPr>
              <a:buFont typeface="Wingdings" panose="05000000000000000000" pitchFamily="2" charset="2"/>
              <a:buChar char="v"/>
            </a:pPr>
            <a:r>
              <a:rPr lang="pl-PL" sz="2000" dirty="0"/>
              <a:t>„W przyszłości bądź roztropny, a szczęście uśmiechnie się do Ciebie”;</a:t>
            </a:r>
          </a:p>
          <a:p>
            <a:pPr>
              <a:buFont typeface="Wingdings" panose="05000000000000000000" pitchFamily="2" charset="2"/>
              <a:buChar char="v"/>
            </a:pPr>
            <a:r>
              <a:rPr lang="pl-PL" sz="2000" dirty="0"/>
              <a:t>„Kłamstwa, mój </a:t>
            </a:r>
            <a:r>
              <a:rPr lang="pl-PL" sz="2000" dirty="0" err="1"/>
              <a:t>chłopcze</a:t>
            </a:r>
            <a:r>
              <a:rPr lang="pl-PL" sz="2000" dirty="0"/>
              <a:t>, można poznać w jednej chwili. Są dwa rodzaje kłamstw – jedna mają krótkie nogi, a inne długie nosy. Twoje należą do tych drugich”;</a:t>
            </a:r>
          </a:p>
          <a:p>
            <a:pPr>
              <a:buFont typeface="Wingdings" panose="05000000000000000000" pitchFamily="2" charset="2"/>
              <a:buChar char="v"/>
            </a:pPr>
            <a:r>
              <a:rPr lang="pl-PL" sz="2000" dirty="0"/>
              <a:t>„Złe towarzystwo prędzej czy później sprawi, że stracisz miłość do nauki. Pewnego dnia sprowadzą cię na złą drogę”;</a:t>
            </a:r>
          </a:p>
          <a:p>
            <a:pPr>
              <a:buFont typeface="Wingdings" panose="05000000000000000000" pitchFamily="2" charset="2"/>
              <a:buChar char="v"/>
            </a:pPr>
            <a:r>
              <a:rPr lang="pl-PL" sz="2000" dirty="0"/>
              <a:t>„Nie słuchaj tych, którzy obiecują, że z dnia na dzień staniesz się bogaty, mój </a:t>
            </a:r>
            <a:r>
              <a:rPr lang="pl-PL" sz="2000" dirty="0" err="1"/>
              <a:t>chłopcze</a:t>
            </a:r>
            <a:r>
              <a:rPr lang="pl-PL" sz="2000" dirty="0"/>
              <a:t>. Zazwyczaj są to głupcy albo oszuści!”;</a:t>
            </a:r>
          </a:p>
          <a:p>
            <a:pPr>
              <a:buFont typeface="Wingdings" panose="05000000000000000000" pitchFamily="2" charset="2"/>
              <a:buChar char="v"/>
            </a:pPr>
            <a:r>
              <a:rPr lang="pl-PL" sz="2000" dirty="0"/>
              <a:t>„Biada chłopcom, którzy nie chcą słuchać rodziców i uciekają z domu! Nigdy nie będą szczęśliwi, a gdy staną się starsi, gorzko tego pożałują”</a:t>
            </a:r>
          </a:p>
          <a:p>
            <a:endParaRPr lang="pl-PL" sz="2000" dirty="0"/>
          </a:p>
        </p:txBody>
      </p:sp>
    </p:spTree>
    <p:extLst>
      <p:ext uri="{BB962C8B-B14F-4D97-AF65-F5344CB8AC3E}">
        <p14:creationId xmlns:p14="http://schemas.microsoft.com/office/powerpoint/2010/main" val="3103828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himes.wav"/>
          </p:stSnd>
        </p:sndAc>
      </p:transition>
    </mc:Choice>
    <mc:Fallback xmlns="">
      <p:transition spd="slow">
        <p:fade/>
        <p:sndAc>
          <p:stSnd>
            <p:snd r:embed="rId3" name="chimes.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KONIEC</a:t>
            </a:r>
          </a:p>
        </p:txBody>
      </p:sp>
      <p:pic>
        <p:nvPicPr>
          <p:cNvPr id="4" name="Symbol zastępczy zawartości 3" descr="unnamed.jpg"/>
          <p:cNvPicPr>
            <a:picLocks noGrp="1" noChangeAspect="1"/>
          </p:cNvPicPr>
          <p:nvPr>
            <p:ph idx="1"/>
          </p:nvPr>
        </p:nvPicPr>
        <p:blipFill>
          <a:blip r:embed="rId3" cstate="print"/>
          <a:stretch>
            <a:fillRect/>
          </a:stretch>
        </p:blipFill>
        <p:spPr>
          <a:xfrm>
            <a:off x="2699792" y="1628800"/>
            <a:ext cx="3960440" cy="4464495"/>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himes.wav"/>
          </p:stSnd>
        </p:sndAc>
      </p:transition>
    </mc:Choice>
    <mc:Fallback xmlns="">
      <p:transition spd="slow">
        <p:fade/>
        <p:sndAc>
          <p:stSnd>
            <p:snd r:embed="rId4"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90C570-682B-42EB-B4C1-DE01DDF506D6}"/>
              </a:ext>
            </a:extLst>
          </p:cNvPr>
          <p:cNvSpPr>
            <a:spLocks noGrp="1"/>
          </p:cNvSpPr>
          <p:nvPr>
            <p:ph type="title"/>
          </p:nvPr>
        </p:nvSpPr>
        <p:spPr/>
        <p:txBody>
          <a:bodyPr>
            <a:normAutofit fontScale="90000"/>
          </a:bodyPr>
          <a:lstStyle/>
          <a:p>
            <a:r>
              <a:rPr lang="pl-PL" dirty="0"/>
              <a:t>CZAS I MIEJSCE AKCJI</a:t>
            </a:r>
            <a:br>
              <a:rPr lang="pl-PL" dirty="0"/>
            </a:br>
            <a:endParaRPr lang="pl-PL" dirty="0"/>
          </a:p>
        </p:txBody>
      </p:sp>
      <p:sp>
        <p:nvSpPr>
          <p:cNvPr id="3" name="Symbol zastępczy zawartości 2">
            <a:extLst>
              <a:ext uri="{FF2B5EF4-FFF2-40B4-BE49-F238E27FC236}">
                <a16:creationId xmlns:a16="http://schemas.microsoft.com/office/drawing/2014/main" id="{935B08B3-E53F-43D6-9FDF-D2CAFFAACC30}"/>
              </a:ext>
            </a:extLst>
          </p:cNvPr>
          <p:cNvSpPr>
            <a:spLocks noGrp="1"/>
          </p:cNvSpPr>
          <p:nvPr>
            <p:ph idx="1"/>
          </p:nvPr>
        </p:nvSpPr>
        <p:spPr/>
        <p:txBody>
          <a:bodyPr/>
          <a:lstStyle/>
          <a:p>
            <a:pPr marL="137160" indent="0" algn="just">
              <a:buNone/>
            </a:pPr>
            <a:r>
              <a:rPr lang="pl-PL" sz="2000" dirty="0"/>
              <a:t>Akcja „Pinokia” toczy się we Włoszech, w nieokreślonym czasie.</a:t>
            </a:r>
          </a:p>
          <a:p>
            <a:pPr marL="137160" indent="0" algn="just">
              <a:buNone/>
            </a:pPr>
            <a:r>
              <a:rPr lang="pl-PL" sz="2000" dirty="0"/>
              <a:t>Bohaterowie odwiedzają też magiczne krainy, takie jak </a:t>
            </a:r>
            <a:r>
              <a:rPr lang="pl-PL" sz="2000" dirty="0" err="1"/>
              <a:t>Zabawkonia</a:t>
            </a:r>
            <a:r>
              <a:rPr lang="pl-PL" sz="2000" dirty="0"/>
              <a:t>. W książce opisane zostają losy drewnianej kukiełki od momentu jej wyrzeźbienia z niezwykłego, mówiącego kawałka drewna, aż do przemieniany w żywego chłopca.</a:t>
            </a:r>
          </a:p>
          <a:p>
            <a:endParaRPr lang="pl-PL" dirty="0"/>
          </a:p>
        </p:txBody>
      </p:sp>
      <p:pic>
        <p:nvPicPr>
          <p:cNvPr id="5" name="Obraz 4" descr="Obraz zawierający osoba, wewnątrz, stół, kobieta&#10;&#10;Opis wygenerowany automatycznie">
            <a:extLst>
              <a:ext uri="{FF2B5EF4-FFF2-40B4-BE49-F238E27FC236}">
                <a16:creationId xmlns:a16="http://schemas.microsoft.com/office/drawing/2014/main" id="{F3EDA244-A60E-4D91-9D56-FCB01FB5F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1" y="3789038"/>
            <a:ext cx="2491645" cy="1866329"/>
          </a:xfrm>
          <a:prstGeom prst="rect">
            <a:avLst/>
          </a:prstGeom>
        </p:spPr>
      </p:pic>
    </p:spTree>
    <p:extLst>
      <p:ext uri="{BB962C8B-B14F-4D97-AF65-F5344CB8AC3E}">
        <p14:creationId xmlns:p14="http://schemas.microsoft.com/office/powerpoint/2010/main" val="1046272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himes.wav"/>
          </p:stSnd>
        </p:sndAc>
      </p:transition>
    </mc:Choice>
    <mc:Fallback xmlns="">
      <p:transition spd="slow">
        <p:fade/>
        <p:sndAc>
          <p:stSnd>
            <p:snd r:embed="rId4"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INFORMACJE O BOHATERACH</a:t>
            </a:r>
          </a:p>
        </p:txBody>
      </p:sp>
      <p:sp>
        <p:nvSpPr>
          <p:cNvPr id="3" name="Symbol zastępczy zawartości 2"/>
          <p:cNvSpPr>
            <a:spLocks noGrp="1"/>
          </p:cNvSpPr>
          <p:nvPr>
            <p:ph idx="1"/>
          </p:nvPr>
        </p:nvSpPr>
        <p:spPr/>
        <p:txBody>
          <a:bodyPr>
            <a:normAutofit/>
          </a:bodyPr>
          <a:lstStyle/>
          <a:p>
            <a:pPr marL="137160" indent="0" algn="just">
              <a:buNone/>
            </a:pPr>
            <a:r>
              <a:rPr lang="pl-PL" sz="2000" dirty="0">
                <a:solidFill>
                  <a:srgbClr val="C00000"/>
                </a:solidFill>
              </a:rPr>
              <a:t>Pinokio</a:t>
            </a:r>
            <a:r>
              <a:rPr lang="pl-PL" sz="2000" dirty="0"/>
              <a:t> - tytułowy bohater książki– drewniana marionetka wystrugana z drewna przez </a:t>
            </a:r>
            <a:r>
              <a:rPr lang="pl-PL" sz="2000" dirty="0" err="1"/>
              <a:t>Gepetta</a:t>
            </a:r>
            <a:r>
              <a:rPr lang="pl-PL" sz="2000" dirty="0"/>
              <a:t>. Jako chłopiec był niegrzeczny i złośliwy, nie słuchał swego ojca, ani rad innych. Po wielu przygodach zaczął okazywać dobre serce, dzięki czemu został zamieniony w prawdziwego chłopca.</a:t>
            </a:r>
          </a:p>
          <a:p>
            <a:pPr marL="137160" indent="0" algn="just">
              <a:buNone/>
            </a:pPr>
            <a:endParaRPr lang="pl-PL" sz="2000" dirty="0"/>
          </a:p>
        </p:txBody>
      </p:sp>
      <p:pic>
        <p:nvPicPr>
          <p:cNvPr id="4" name="Symbol zastępczy zawartości 3" descr="PINOKIO.jpg">
            <a:extLst>
              <a:ext uri="{FF2B5EF4-FFF2-40B4-BE49-F238E27FC236}">
                <a16:creationId xmlns:a16="http://schemas.microsoft.com/office/drawing/2014/main" id="{11A64F28-9DCF-484C-A842-BFD607CBC3EF}"/>
              </a:ext>
            </a:extLst>
          </p:cNvPr>
          <p:cNvPicPr>
            <a:picLocks noChangeAspect="1"/>
          </p:cNvPicPr>
          <p:nvPr/>
        </p:nvPicPr>
        <p:blipFill>
          <a:blip r:embed="rId3" cstate="print"/>
          <a:stretch>
            <a:fillRect/>
          </a:stretch>
        </p:blipFill>
        <p:spPr>
          <a:xfrm>
            <a:off x="3275856" y="3501008"/>
            <a:ext cx="2422398" cy="23641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himes.wav"/>
          </p:stSnd>
        </p:sndAc>
      </p:transition>
    </mc:Choice>
    <mc:Fallback xmlns="">
      <p:transition spd="slow">
        <p:fade/>
        <p:sndAc>
          <p:stSnd>
            <p:snd r:embed="rId4"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2AC0D82-F276-4079-BD70-0106739FFA02}"/>
              </a:ext>
            </a:extLst>
          </p:cNvPr>
          <p:cNvSpPr>
            <a:spLocks noGrp="1"/>
          </p:cNvSpPr>
          <p:nvPr>
            <p:ph idx="1"/>
          </p:nvPr>
        </p:nvSpPr>
        <p:spPr>
          <a:xfrm>
            <a:off x="539552" y="980728"/>
            <a:ext cx="8229600" cy="4709160"/>
          </a:xfrm>
        </p:spPr>
        <p:txBody>
          <a:bodyPr>
            <a:normAutofit/>
          </a:bodyPr>
          <a:lstStyle/>
          <a:p>
            <a:pPr marL="137160" indent="0" algn="just">
              <a:buNone/>
            </a:pPr>
            <a:r>
              <a:rPr lang="pl-PL" sz="2000" b="1" dirty="0" err="1">
                <a:solidFill>
                  <a:srgbClr val="C00000"/>
                </a:solidFill>
              </a:rPr>
              <a:t>Gepetto</a:t>
            </a:r>
            <a:r>
              <a:rPr lang="pl-PL" sz="2000" dirty="0"/>
              <a:t> - stary stolarz, przezywany ze względu na swą perukę Mamałygą. Z kawałka drewna wyrzeźbił marionetkę – Pinokia. Nie miał wpływu na zły charakter chłopca. Kochał go i wybaczał jego przewinienia. Z miłości ruszył na jego poszukiwania w świat. Został połknięty przez rekina i w jego wnętrzu spędził dwa lata. Uratowany przez Pinokia zamieszkał wraz z nim w chatce.</a:t>
            </a:r>
          </a:p>
        </p:txBody>
      </p:sp>
      <p:pic>
        <p:nvPicPr>
          <p:cNvPr id="5" name="Obraz 4" descr="Obraz zawierający rysunek&#10;&#10;Opis wygenerowany automatycznie">
            <a:extLst>
              <a:ext uri="{FF2B5EF4-FFF2-40B4-BE49-F238E27FC236}">
                <a16:creationId xmlns:a16="http://schemas.microsoft.com/office/drawing/2014/main" id="{59DFF810-DB85-4CBA-AAA7-6A006B879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79" y="3156236"/>
            <a:ext cx="1962245" cy="2761679"/>
          </a:xfrm>
          <a:prstGeom prst="rect">
            <a:avLst/>
          </a:prstGeom>
        </p:spPr>
      </p:pic>
    </p:spTree>
    <p:extLst>
      <p:ext uri="{BB962C8B-B14F-4D97-AF65-F5344CB8AC3E}">
        <p14:creationId xmlns:p14="http://schemas.microsoft.com/office/powerpoint/2010/main" val="12058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himes.wav"/>
          </p:stSnd>
        </p:sndAc>
      </p:transition>
    </mc:Choice>
    <mc:Fallback xmlns="">
      <p:transition spd="slow">
        <p:fade/>
        <p:sndAc>
          <p:stSnd>
            <p:snd r:embed="rId4"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298BA6-CA80-4334-AB3E-79557F94A63A}"/>
              </a:ext>
            </a:extLst>
          </p:cNvPr>
          <p:cNvSpPr>
            <a:spLocks noGrp="1"/>
          </p:cNvSpPr>
          <p:nvPr>
            <p:ph type="title"/>
          </p:nvPr>
        </p:nvSpPr>
        <p:spPr/>
        <p:txBody>
          <a:bodyPr>
            <a:normAutofit fontScale="90000"/>
          </a:bodyPr>
          <a:lstStyle/>
          <a:p>
            <a:r>
              <a:rPr lang="pl-PL" dirty="0"/>
              <a:t>Podsumowanie - plan wydarzeń</a:t>
            </a:r>
          </a:p>
        </p:txBody>
      </p:sp>
      <p:sp>
        <p:nvSpPr>
          <p:cNvPr id="3" name="Symbol zastępczy zawartości 2">
            <a:extLst>
              <a:ext uri="{FF2B5EF4-FFF2-40B4-BE49-F238E27FC236}">
                <a16:creationId xmlns:a16="http://schemas.microsoft.com/office/drawing/2014/main" id="{2E39F446-3B5B-4CF8-ACC6-4820BDA8230F}"/>
              </a:ext>
            </a:extLst>
          </p:cNvPr>
          <p:cNvSpPr>
            <a:spLocks noGrp="1"/>
          </p:cNvSpPr>
          <p:nvPr>
            <p:ph idx="1"/>
          </p:nvPr>
        </p:nvSpPr>
        <p:spPr/>
        <p:txBody>
          <a:bodyPr>
            <a:normAutofit fontScale="62500" lnSpcReduction="20000"/>
          </a:bodyPr>
          <a:lstStyle/>
          <a:p>
            <a:pPr marL="137160" indent="0">
              <a:buNone/>
            </a:pPr>
            <a:r>
              <a:rPr lang="pl-PL" dirty="0"/>
              <a:t>1. Znalezienie kawałka drewna przez Majstra Antonia.</a:t>
            </a:r>
            <a:br>
              <a:rPr lang="pl-PL" dirty="0"/>
            </a:br>
            <a:r>
              <a:rPr lang="pl-PL" dirty="0"/>
              <a:t>2. Dźwięki wydawane przez drewno.</a:t>
            </a:r>
            <a:br>
              <a:rPr lang="pl-PL" dirty="0"/>
            </a:br>
            <a:r>
              <a:rPr lang="pl-PL" dirty="0"/>
              <a:t>3. Odwiedziny </a:t>
            </a:r>
            <a:r>
              <a:rPr lang="pl-PL" dirty="0" err="1"/>
              <a:t>Gepetto</a:t>
            </a:r>
            <a:r>
              <a:rPr lang="pl-PL" dirty="0"/>
              <a:t> u Majstra.</a:t>
            </a:r>
            <a:br>
              <a:rPr lang="pl-PL" dirty="0"/>
            </a:br>
            <a:r>
              <a:rPr lang="pl-PL" dirty="0"/>
              <a:t>4. Kłótnia staruszków.</a:t>
            </a:r>
            <a:br>
              <a:rPr lang="pl-PL" dirty="0"/>
            </a:br>
            <a:r>
              <a:rPr lang="pl-PL" dirty="0"/>
              <a:t>5. Wyrzeźbienie Pinokia.</a:t>
            </a:r>
            <a:br>
              <a:rPr lang="pl-PL" dirty="0"/>
            </a:br>
            <a:r>
              <a:rPr lang="pl-PL" dirty="0"/>
              <a:t>6. Początek psot pajacyka.</a:t>
            </a:r>
            <a:br>
              <a:rPr lang="pl-PL" dirty="0"/>
            </a:br>
            <a:r>
              <a:rPr lang="pl-PL" dirty="0"/>
              <a:t>7. </a:t>
            </a:r>
            <a:r>
              <a:rPr lang="pl-PL" dirty="0" err="1"/>
              <a:t>Gepetto</a:t>
            </a:r>
            <a:r>
              <a:rPr lang="pl-PL" dirty="0"/>
              <a:t> w więzieniu.</a:t>
            </a:r>
            <a:br>
              <a:rPr lang="pl-PL" dirty="0"/>
            </a:br>
            <a:r>
              <a:rPr lang="pl-PL" dirty="0"/>
              <a:t>8. Rady Mówiącego Świerszcza zakończone jego śmiercią.</a:t>
            </a:r>
            <a:br>
              <a:rPr lang="pl-PL" dirty="0"/>
            </a:br>
            <a:r>
              <a:rPr lang="pl-PL" dirty="0"/>
              <a:t>9. Próba zrobienia jajecznicy.</a:t>
            </a:r>
            <a:br>
              <a:rPr lang="pl-PL" dirty="0"/>
            </a:br>
            <a:r>
              <a:rPr lang="pl-PL" dirty="0"/>
              <a:t>10. Zwęglenie stóp przez Pinokia.</a:t>
            </a:r>
            <a:br>
              <a:rPr lang="pl-PL" dirty="0"/>
            </a:br>
            <a:r>
              <a:rPr lang="pl-PL" dirty="0"/>
              <a:t>11. Powrót </a:t>
            </a:r>
            <a:r>
              <a:rPr lang="pl-PL" dirty="0" err="1"/>
              <a:t>Gepetta</a:t>
            </a:r>
            <a:r>
              <a:rPr lang="pl-PL" dirty="0"/>
              <a:t> i śniadanie składające się z trzech gruszek.</a:t>
            </a:r>
            <a:br>
              <a:rPr lang="pl-PL" dirty="0"/>
            </a:br>
            <a:r>
              <a:rPr lang="pl-PL" dirty="0"/>
              <a:t>12. Nowe stopy Pinokia i obietnica poprawy.</a:t>
            </a:r>
            <a:br>
              <a:rPr lang="pl-PL" dirty="0"/>
            </a:br>
            <a:r>
              <a:rPr lang="pl-PL" dirty="0"/>
              <a:t>13. Nowy strój Pinokia i zakup elementarza za pieniądze ze sprzedaży surduta.</a:t>
            </a:r>
            <a:br>
              <a:rPr lang="pl-PL" dirty="0"/>
            </a:br>
            <a:r>
              <a:rPr lang="pl-PL" dirty="0"/>
              <a:t>14. Decyzja o sprzedaży elementarza.</a:t>
            </a:r>
            <a:br>
              <a:rPr lang="pl-PL" dirty="0"/>
            </a:br>
            <a:r>
              <a:rPr lang="pl-PL" dirty="0"/>
              <a:t>15. Przedstawienie w Wielkim Teatrze Marionetek.</a:t>
            </a:r>
            <a:br>
              <a:rPr lang="pl-PL" dirty="0"/>
            </a:br>
            <a:r>
              <a:rPr lang="pl-PL" dirty="0"/>
              <a:t>16. Groźba spalenia Pinokia przez </a:t>
            </a:r>
            <a:r>
              <a:rPr lang="pl-PL" dirty="0" err="1"/>
              <a:t>Ogniojada</a:t>
            </a:r>
            <a:r>
              <a:rPr lang="pl-PL" dirty="0"/>
              <a:t>.</a:t>
            </a:r>
            <a:br>
              <a:rPr lang="pl-PL" dirty="0"/>
            </a:br>
            <a:r>
              <a:rPr lang="pl-PL" dirty="0"/>
              <a:t>17. Darowanie życia Pinokiowi, a następnie Arlekinowi przez dyrektora.</a:t>
            </a:r>
            <a:br>
              <a:rPr lang="pl-PL" dirty="0"/>
            </a:br>
            <a:r>
              <a:rPr lang="pl-PL" dirty="0"/>
              <a:t>18. Pomoc </a:t>
            </a:r>
            <a:r>
              <a:rPr lang="pl-PL" dirty="0" err="1"/>
              <a:t>Ogniojada</a:t>
            </a:r>
            <a:r>
              <a:rPr lang="pl-PL" dirty="0"/>
              <a:t>.</a:t>
            </a:r>
            <a:br>
              <a:rPr lang="pl-PL" dirty="0"/>
            </a:br>
            <a:r>
              <a:rPr lang="pl-PL" dirty="0"/>
              <a:t>19. Spotkanie Pinokia z kulawym Lisem i ślepym Kotem.</a:t>
            </a:r>
            <a:br>
              <a:rPr lang="pl-PL" dirty="0"/>
            </a:br>
            <a:r>
              <a:rPr lang="pl-PL" dirty="0"/>
              <a:t>20. Marzenie o Polu Cudów.</a:t>
            </a:r>
          </a:p>
          <a:p>
            <a:endParaRPr lang="pl-PL" dirty="0"/>
          </a:p>
        </p:txBody>
      </p:sp>
    </p:spTree>
    <p:extLst>
      <p:ext uri="{BB962C8B-B14F-4D97-AF65-F5344CB8AC3E}">
        <p14:creationId xmlns:p14="http://schemas.microsoft.com/office/powerpoint/2010/main" val="2199922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himes.wav"/>
          </p:stSnd>
        </p:sndAc>
      </p:transition>
    </mc:Choice>
    <mc:Fallback xmlns="">
      <p:transition spd="slow">
        <p:fade/>
        <p:sndAc>
          <p:stSnd>
            <p:snd r:embed="rId3"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7C549E-C50D-42DC-BF43-2E5EAE54F810}"/>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D7256216-160E-4DC2-9B78-1BB28F509A9D}"/>
              </a:ext>
            </a:extLst>
          </p:cNvPr>
          <p:cNvSpPr>
            <a:spLocks noGrp="1"/>
          </p:cNvSpPr>
          <p:nvPr>
            <p:ph idx="1"/>
          </p:nvPr>
        </p:nvSpPr>
        <p:spPr/>
        <p:txBody>
          <a:bodyPr>
            <a:normAutofit fontScale="92500" lnSpcReduction="20000"/>
          </a:bodyPr>
          <a:lstStyle/>
          <a:p>
            <a:pPr marL="137160" indent="0">
              <a:buNone/>
            </a:pPr>
            <a:r>
              <a:rPr lang="pl-PL" sz="1900" dirty="0"/>
              <a:t>21. Noc w Gospodzie pod Czerwonym Homarem.</a:t>
            </a:r>
            <a:br>
              <a:rPr lang="pl-PL" sz="1900" dirty="0"/>
            </a:br>
            <a:r>
              <a:rPr lang="pl-PL" sz="1900" dirty="0"/>
              <a:t>22. Ostrzeżenie ducha Mówiącego Świerszcza.</a:t>
            </a:r>
            <a:br>
              <a:rPr lang="pl-PL" sz="1900" dirty="0"/>
            </a:br>
            <a:r>
              <a:rPr lang="pl-PL" sz="1900" dirty="0"/>
              <a:t>23. Napad zbójców na Pinokia.</a:t>
            </a:r>
            <a:br>
              <a:rPr lang="pl-PL" sz="1900" dirty="0"/>
            </a:br>
            <a:r>
              <a:rPr lang="pl-PL" sz="1900" dirty="0"/>
              <a:t>24. Gonitwa i powieszenie Pinokia na </a:t>
            </a:r>
            <a:r>
              <a:rPr lang="pl-PL" sz="1900" dirty="0" err="1"/>
              <a:t>dębie</a:t>
            </a:r>
            <a:r>
              <a:rPr lang="pl-PL" sz="1900" dirty="0"/>
              <a:t>.</a:t>
            </a:r>
            <a:br>
              <a:rPr lang="pl-PL" sz="1900" dirty="0"/>
            </a:br>
            <a:r>
              <a:rPr lang="pl-PL" sz="1900" dirty="0"/>
              <a:t>25. Ratunek Wróżki.</a:t>
            </a:r>
            <a:br>
              <a:rPr lang="pl-PL" sz="1900" dirty="0"/>
            </a:br>
            <a:r>
              <a:rPr lang="pl-PL" sz="1900" dirty="0"/>
              <a:t>26. Ozdrowienie za sprawą gorzkiego lekarstwa.</a:t>
            </a:r>
            <a:br>
              <a:rPr lang="pl-PL" sz="1900" dirty="0"/>
            </a:br>
            <a:r>
              <a:rPr lang="pl-PL" sz="1900" dirty="0"/>
              <a:t>27. Kłamstwa Pinokia wydłużające jego nos.</a:t>
            </a:r>
            <a:br>
              <a:rPr lang="pl-PL" sz="1900" dirty="0"/>
            </a:br>
            <a:r>
              <a:rPr lang="pl-PL" sz="1900" dirty="0"/>
              <a:t>28. Ponowne spotkanie oszustów - Lisa i Kota.</a:t>
            </a:r>
            <a:br>
              <a:rPr lang="pl-PL" sz="1900" dirty="0"/>
            </a:br>
            <a:r>
              <a:rPr lang="pl-PL" sz="1900" dirty="0"/>
              <a:t>29. Zasadzenie złotych monet na Polu Cudów.</a:t>
            </a:r>
            <a:br>
              <a:rPr lang="pl-PL" sz="1900" dirty="0"/>
            </a:br>
            <a:r>
              <a:rPr lang="pl-PL" sz="1900" dirty="0"/>
              <a:t>30. Zdziwienie oszukanego Pinokia.</a:t>
            </a:r>
            <a:br>
              <a:rPr lang="pl-PL" sz="1900" dirty="0"/>
            </a:br>
            <a:r>
              <a:rPr lang="pl-PL" sz="1900" dirty="0"/>
              <a:t>31. Czteromiesięczny pobyt Pinokia w więzieniu w Mieście Głupców.</a:t>
            </a:r>
            <a:br>
              <a:rPr lang="pl-PL" sz="1900" dirty="0"/>
            </a:br>
            <a:r>
              <a:rPr lang="pl-PL" sz="1900" dirty="0"/>
              <a:t>32. Spotkanie z zielonym wężem zagradzającym drogę.</a:t>
            </a:r>
          </a:p>
          <a:p>
            <a:pPr marL="137160" indent="0">
              <a:buNone/>
            </a:pPr>
            <a:r>
              <a:rPr lang="pl-PL" sz="1900" dirty="0"/>
              <a:t>33. Próba zaspokojenia głodu winogronami z cudzego pola.</a:t>
            </a:r>
            <a:br>
              <a:rPr lang="pl-PL" sz="1900" dirty="0"/>
            </a:br>
            <a:r>
              <a:rPr lang="pl-PL" sz="1900" dirty="0"/>
              <a:t>34. Pinokio – psem podwórzowym.</a:t>
            </a:r>
            <a:br>
              <a:rPr lang="pl-PL" sz="1900" dirty="0"/>
            </a:br>
            <a:r>
              <a:rPr lang="pl-PL" sz="1900" dirty="0"/>
              <a:t>35. Uwolnienie w zamian za wydanie łasic – złodziei kur.</a:t>
            </a:r>
            <a:br>
              <a:rPr lang="pl-PL" sz="1900" dirty="0"/>
            </a:br>
            <a:r>
              <a:rPr lang="pl-PL" sz="1900" dirty="0"/>
              <a:t>36. Przekonanie o śmierci Wróżki.</a:t>
            </a:r>
            <a:br>
              <a:rPr lang="pl-PL" sz="1900" dirty="0"/>
            </a:br>
            <a:r>
              <a:rPr lang="pl-PL" sz="1900" dirty="0"/>
              <a:t>37. Podróż na gołębiu nad morze.</a:t>
            </a:r>
            <a:br>
              <a:rPr lang="pl-PL" sz="1900" dirty="0"/>
            </a:br>
            <a:r>
              <a:rPr lang="pl-PL" sz="1900" dirty="0"/>
              <a:t>38. Wyruszenie na ratunek tonącemu ojcu.</a:t>
            </a:r>
            <a:br>
              <a:rPr lang="pl-PL" sz="1900" dirty="0"/>
            </a:br>
            <a:r>
              <a:rPr lang="pl-PL" sz="1900" dirty="0"/>
              <a:t>39. Przybycie do Kraju Pracowitych Pszczół.</a:t>
            </a:r>
            <a:br>
              <a:rPr lang="pl-PL" sz="1800" dirty="0"/>
            </a:br>
            <a:endParaRPr lang="pl-PL" sz="1800" dirty="0"/>
          </a:p>
        </p:txBody>
      </p:sp>
    </p:spTree>
    <p:extLst>
      <p:ext uri="{BB962C8B-B14F-4D97-AF65-F5344CB8AC3E}">
        <p14:creationId xmlns:p14="http://schemas.microsoft.com/office/powerpoint/2010/main" val="872954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himes.wav"/>
          </p:stSnd>
        </p:sndAc>
      </p:transition>
    </mc:Choice>
    <mc:Fallback xmlns="">
      <p:transition spd="slow">
        <p:fade/>
        <p:sndAc>
          <p:stSnd>
            <p:snd r:embed="rId3"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E7381C-8502-424D-BB02-E9B00838F8F9}"/>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1466C9E4-6B94-4AE1-ABE7-5B6C9D600212}"/>
              </a:ext>
            </a:extLst>
          </p:cNvPr>
          <p:cNvSpPr>
            <a:spLocks noGrp="1"/>
          </p:cNvSpPr>
          <p:nvPr>
            <p:ph idx="1"/>
          </p:nvPr>
        </p:nvSpPr>
        <p:spPr/>
        <p:txBody>
          <a:bodyPr>
            <a:normAutofit/>
          </a:bodyPr>
          <a:lstStyle/>
          <a:p>
            <a:pPr marL="137160" indent="0">
              <a:buNone/>
            </a:pPr>
            <a:r>
              <a:rPr lang="pl-PL" sz="1800" dirty="0"/>
              <a:t>40. Spotkanie z Wróżką i obietnica poprawy.</a:t>
            </a:r>
            <a:br>
              <a:rPr lang="pl-PL" sz="1800" dirty="0"/>
            </a:br>
            <a:r>
              <a:rPr lang="pl-PL" sz="1800" dirty="0"/>
              <a:t>41. Nauka Pinokia w szkole.</a:t>
            </a:r>
            <a:br>
              <a:rPr lang="pl-PL" sz="1800" dirty="0"/>
            </a:br>
            <a:r>
              <a:rPr lang="pl-PL" sz="1800" dirty="0"/>
              <a:t>42. Wycieczka nad morze w celu obejrzenia wielkiego rekina - </a:t>
            </a:r>
            <a:r>
              <a:rPr lang="pl-PL" sz="1800" dirty="0" err="1"/>
              <a:t>rybopsa</a:t>
            </a:r>
            <a:r>
              <a:rPr lang="pl-PL" sz="1800" dirty="0"/>
              <a:t>.</a:t>
            </a:r>
            <a:br>
              <a:rPr lang="pl-PL" sz="1800" dirty="0"/>
            </a:br>
            <a:r>
              <a:rPr lang="pl-PL" sz="1800" dirty="0"/>
              <a:t>43. Bójka z kolegami i aresztowanie Pinokia.</a:t>
            </a:r>
            <a:br>
              <a:rPr lang="pl-PL" sz="1800" dirty="0"/>
            </a:br>
            <a:r>
              <a:rPr lang="pl-PL" sz="1800" dirty="0"/>
              <a:t>44. Pogoń psa za Pinokiem.</a:t>
            </a:r>
            <a:br>
              <a:rPr lang="pl-PL" sz="1800" dirty="0"/>
            </a:br>
            <a:r>
              <a:rPr lang="pl-PL" sz="1800" dirty="0"/>
              <a:t>45. Uratowanie życia mastyfa </a:t>
            </a:r>
            <a:r>
              <a:rPr lang="pl-PL" sz="1800" dirty="0" err="1"/>
              <a:t>Alidoro</a:t>
            </a:r>
            <a:r>
              <a:rPr lang="pl-PL" sz="1800" dirty="0"/>
              <a:t>.</a:t>
            </a:r>
            <a:br>
              <a:rPr lang="pl-PL" sz="1800" dirty="0"/>
            </a:br>
            <a:r>
              <a:rPr lang="pl-PL" sz="1800" dirty="0"/>
              <a:t>46. Złapanie Pinokia w sieci.</a:t>
            </a:r>
            <a:br>
              <a:rPr lang="pl-PL" sz="1800" dirty="0"/>
            </a:br>
            <a:r>
              <a:rPr lang="pl-PL" sz="1800" dirty="0"/>
              <a:t>47. Ocalenie Pinokia przed usmażeniem przez wdzięcznego </a:t>
            </a:r>
            <a:r>
              <a:rPr lang="pl-PL" sz="1800" dirty="0" err="1"/>
              <a:t>Alidora</a:t>
            </a:r>
            <a:r>
              <a:rPr lang="pl-PL" sz="1800" dirty="0"/>
              <a:t>.</a:t>
            </a:r>
          </a:p>
          <a:p>
            <a:pPr marL="137160" indent="0">
              <a:buNone/>
            </a:pPr>
            <a:r>
              <a:rPr lang="pl-PL" sz="1800" dirty="0"/>
              <a:t>48. Powrót Pinokia do Wróżki.</a:t>
            </a:r>
            <a:br>
              <a:rPr lang="pl-PL" sz="1800" dirty="0"/>
            </a:br>
            <a:r>
              <a:rPr lang="pl-PL" sz="1800" dirty="0"/>
              <a:t>49. Uczciwa nauka pajacyka.</a:t>
            </a:r>
            <a:br>
              <a:rPr lang="pl-PL" sz="1800" dirty="0"/>
            </a:br>
            <a:r>
              <a:rPr lang="pl-PL" sz="1800" dirty="0"/>
              <a:t>50. Zapowiedź przemiany w chłopca.</a:t>
            </a:r>
            <a:br>
              <a:rPr lang="pl-PL" sz="1800" dirty="0"/>
            </a:br>
            <a:r>
              <a:rPr lang="pl-PL" sz="1800" dirty="0"/>
              <a:t>51. Ucieczka Pinokia z Knotem do </a:t>
            </a:r>
            <a:r>
              <a:rPr lang="pl-PL" sz="1800" dirty="0" err="1"/>
              <a:t>Zabawkonii</a:t>
            </a:r>
            <a:r>
              <a:rPr lang="pl-PL" sz="1800" dirty="0"/>
              <a:t>.</a:t>
            </a:r>
            <a:br>
              <a:rPr lang="pl-PL" sz="1800" dirty="0"/>
            </a:br>
            <a:r>
              <a:rPr lang="pl-PL" sz="1800" dirty="0"/>
              <a:t>52. Zamiana chłopców w osły.</a:t>
            </a:r>
            <a:br>
              <a:rPr lang="pl-PL" sz="1800" dirty="0"/>
            </a:br>
            <a:r>
              <a:rPr lang="pl-PL" sz="1800" dirty="0"/>
              <a:t>53. Pinokio cyrkową atrakcją</a:t>
            </a:r>
          </a:p>
          <a:p>
            <a:pPr marL="137160" indent="0">
              <a:buNone/>
            </a:pPr>
            <a:r>
              <a:rPr lang="pl-PL" sz="1800" dirty="0"/>
              <a:t>54. Wrzucenie osła do morza przez staruszka pragnącego zrobić bęben.</a:t>
            </a:r>
            <a:br>
              <a:rPr lang="pl-PL" sz="1800" dirty="0"/>
            </a:br>
            <a:r>
              <a:rPr lang="pl-PL" sz="1800" dirty="0"/>
              <a:t>55. Cudowne odrodzenie pajacyka.</a:t>
            </a:r>
          </a:p>
        </p:txBody>
      </p:sp>
    </p:spTree>
    <p:extLst>
      <p:ext uri="{BB962C8B-B14F-4D97-AF65-F5344CB8AC3E}">
        <p14:creationId xmlns:p14="http://schemas.microsoft.com/office/powerpoint/2010/main" val="2162827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himes.wav"/>
          </p:stSnd>
        </p:sndAc>
      </p:transition>
    </mc:Choice>
    <mc:Fallback xmlns="">
      <p:transition spd="slow">
        <p:fade/>
        <p:sndAc>
          <p:stSnd>
            <p:snd r:embed="rId3"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85E7EB3-E824-430C-AE9A-E0524D687B3E}"/>
              </a:ext>
            </a:extLst>
          </p:cNvPr>
          <p:cNvSpPr>
            <a:spLocks noGrp="1"/>
          </p:cNvSpPr>
          <p:nvPr>
            <p:ph idx="1"/>
          </p:nvPr>
        </p:nvSpPr>
        <p:spPr>
          <a:xfrm>
            <a:off x="395536" y="620688"/>
            <a:ext cx="8229600" cy="4709160"/>
          </a:xfrm>
        </p:spPr>
        <p:txBody>
          <a:bodyPr>
            <a:normAutofit/>
          </a:bodyPr>
          <a:lstStyle/>
          <a:p>
            <a:pPr marL="137160" indent="0">
              <a:buNone/>
            </a:pPr>
            <a:r>
              <a:rPr lang="pl-PL" sz="1800" dirty="0"/>
              <a:t>56. Połknięcie Pinokia przez wielkiego rekina.</a:t>
            </a:r>
            <a:br>
              <a:rPr lang="pl-PL" sz="1800" dirty="0"/>
            </a:br>
            <a:r>
              <a:rPr lang="pl-PL" sz="1800" dirty="0"/>
              <a:t>57. Rozmowa z tuńczykiem.</a:t>
            </a:r>
            <a:br>
              <a:rPr lang="pl-PL" sz="1800" dirty="0"/>
            </a:br>
            <a:r>
              <a:rPr lang="pl-PL" sz="1800" dirty="0"/>
              <a:t>58. Odnalezienie </a:t>
            </a:r>
            <a:r>
              <a:rPr lang="pl-PL" sz="1800" dirty="0" err="1"/>
              <a:t>Gepetta</a:t>
            </a:r>
            <a:r>
              <a:rPr lang="pl-PL" sz="1800" dirty="0"/>
              <a:t>.</a:t>
            </a:r>
            <a:br>
              <a:rPr lang="pl-PL" sz="1800" dirty="0"/>
            </a:br>
            <a:r>
              <a:rPr lang="pl-PL" sz="1800" dirty="0"/>
              <a:t>59. Uwolnienie się z wnętrza rekina.</a:t>
            </a:r>
            <a:br>
              <a:rPr lang="pl-PL" sz="1800" dirty="0"/>
            </a:br>
            <a:r>
              <a:rPr lang="pl-PL" sz="1800" dirty="0"/>
              <a:t>60. Bezpieczne dotarcie do brzegu Pinokia i ojca.</a:t>
            </a:r>
            <a:br>
              <a:rPr lang="pl-PL" sz="1800" dirty="0"/>
            </a:br>
            <a:r>
              <a:rPr lang="pl-PL" sz="1800" dirty="0"/>
              <a:t>61. Spotkanie z żebrakami – Lisem i Kotem.</a:t>
            </a:r>
            <a:br>
              <a:rPr lang="pl-PL" sz="1800" dirty="0"/>
            </a:br>
            <a:r>
              <a:rPr lang="pl-PL" sz="1800" dirty="0"/>
              <a:t>62. Zamieszkanie w skromnej chatce.</a:t>
            </a:r>
            <a:br>
              <a:rPr lang="pl-PL" sz="1800" dirty="0"/>
            </a:br>
            <a:r>
              <a:rPr lang="pl-PL" sz="1800" dirty="0"/>
              <a:t>63. Ciężka praca i nauka Pinokia.</a:t>
            </a:r>
            <a:br>
              <a:rPr lang="pl-PL" sz="1800" dirty="0"/>
            </a:br>
            <a:r>
              <a:rPr lang="pl-PL" sz="1800" dirty="0"/>
              <a:t>64. Oddanie oszczędności chorej Wróżce.</a:t>
            </a:r>
            <a:br>
              <a:rPr lang="pl-PL" sz="1800" dirty="0"/>
            </a:br>
            <a:r>
              <a:rPr lang="pl-PL" sz="1800" dirty="0"/>
              <a:t>65. Zamiana kukiełki w żywego chłopca.</a:t>
            </a:r>
            <a:br>
              <a:rPr lang="pl-PL" sz="1800" dirty="0"/>
            </a:br>
            <a:r>
              <a:rPr lang="pl-PL" sz="1800" dirty="0"/>
              <a:t>66. Szczęście w domu Pinokia</a:t>
            </a:r>
          </a:p>
        </p:txBody>
      </p:sp>
      <p:pic>
        <p:nvPicPr>
          <p:cNvPr id="5" name="Obraz 4" descr="Obraz zawierający siedzi, małe, mały, chłopiec&#10;&#10;Opis wygenerowany automatycznie">
            <a:extLst>
              <a:ext uri="{FF2B5EF4-FFF2-40B4-BE49-F238E27FC236}">
                <a16:creationId xmlns:a16="http://schemas.microsoft.com/office/drawing/2014/main" id="{BA329D3F-EB44-4268-B78F-B9A5EC7D8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4149080"/>
            <a:ext cx="2085975" cy="1514475"/>
          </a:xfrm>
          <a:prstGeom prst="rect">
            <a:avLst/>
          </a:prstGeom>
        </p:spPr>
      </p:pic>
    </p:spTree>
    <p:extLst>
      <p:ext uri="{BB962C8B-B14F-4D97-AF65-F5344CB8AC3E}">
        <p14:creationId xmlns:p14="http://schemas.microsoft.com/office/powerpoint/2010/main" val="560240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himes.wav"/>
          </p:stSnd>
        </p:sndAc>
      </p:transition>
    </mc:Choice>
    <mc:Fallback xmlns="">
      <p:transition spd="slow">
        <p:fade/>
        <p:sndAc>
          <p:stSnd>
            <p:snd r:embed="rId4"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PRZESŁANIE;]</a:t>
            </a:r>
          </a:p>
        </p:txBody>
      </p:sp>
      <p:sp>
        <p:nvSpPr>
          <p:cNvPr id="3" name="Symbol zastępczy zawartości 2"/>
          <p:cNvSpPr>
            <a:spLocks noGrp="1"/>
          </p:cNvSpPr>
          <p:nvPr>
            <p:ph idx="1"/>
          </p:nvPr>
        </p:nvSpPr>
        <p:spPr/>
        <p:txBody>
          <a:bodyPr>
            <a:normAutofit/>
          </a:bodyPr>
          <a:lstStyle/>
          <a:p>
            <a:pPr marL="137160" indent="0" algn="just">
              <a:buNone/>
            </a:pPr>
            <a:r>
              <a:rPr lang="pl-PL" sz="2000" dirty="0"/>
              <a:t>Przesłanie baśni: tylko posłuszne, pracowite i dobre dzieci są pociechą rodziców, a potem wyrastają na pożytecznych ludzi.</a:t>
            </a:r>
          </a:p>
          <a:p>
            <a:pPr marL="137160" indent="0" algn="just">
              <a:buNone/>
            </a:pPr>
            <a:r>
              <a:rPr lang="pl-PL" sz="2000" dirty="0"/>
              <a:t>Pinokio jest pajacykiem, który tak jak my często popełnia błędy. Potrzebuje on długiego czasu, by stać się chłopcem grzecznym, kochającym, odpowiedzialnym, pracowitym, chętnym do nauki. Wreszcie jednak dochodzi do takiego etapu w swoim życiu. Wówczas czuje się szczęśliwy</a:t>
            </a:r>
          </a:p>
          <a:p>
            <a:pPr marL="137160" indent="0" algn="just">
              <a:buNone/>
            </a:pPr>
            <a:endParaRPr lang="pl-PL" sz="2000" dirty="0"/>
          </a:p>
        </p:txBody>
      </p:sp>
      <p:pic>
        <p:nvPicPr>
          <p:cNvPr id="5" name="Obraz 4" descr="Obraz zawierający wewnątrz, okno, siedzi, łóżko&#10;&#10;Opis wygenerowany automatycznie">
            <a:extLst>
              <a:ext uri="{FF2B5EF4-FFF2-40B4-BE49-F238E27FC236}">
                <a16:creationId xmlns:a16="http://schemas.microsoft.com/office/drawing/2014/main" id="{AB398819-E223-49DF-95F7-E8DB333FA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2474" y="4005064"/>
            <a:ext cx="2319052" cy="185708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himes.wav"/>
          </p:stSnd>
        </p:sndAc>
      </p:transition>
    </mc:Choice>
    <mc:Fallback xmlns="">
      <p:transition spd="slow">
        <p:fade/>
        <p:sndAc>
          <p:stSnd>
            <p:snd r:embed="rId4" name="chimes.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rzchołek">
  <a:themeElements>
    <a:clrScheme name="Wierzchołek">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Wierzchołek">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1098</Words>
  <Application>Microsoft Office PowerPoint</Application>
  <PresentationFormat>Pokaz na ekranie (4:3)</PresentationFormat>
  <Paragraphs>33</Paragraphs>
  <Slides>13</Slides>
  <Notes>0</Notes>
  <HiddenSlides>0</HiddenSlides>
  <MMClips>1</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13</vt:i4>
      </vt:variant>
    </vt:vector>
  </HeadingPairs>
  <TitlesOfParts>
    <vt:vector size="19" baseType="lpstr">
      <vt:lpstr>Book Antiqua</vt:lpstr>
      <vt:lpstr>Lucida Sans</vt:lpstr>
      <vt:lpstr>Wingdings</vt:lpstr>
      <vt:lpstr>Wingdings 2</vt:lpstr>
      <vt:lpstr>Wingdings 3</vt:lpstr>
      <vt:lpstr>Wierzchołek</vt:lpstr>
      <vt:lpstr>       „PiNOKIO” CARLO COLLODI</vt:lpstr>
      <vt:lpstr>CZAS I MIEJSCE AKCJI </vt:lpstr>
      <vt:lpstr>INFORMACJE O BOHATERACH</vt:lpstr>
      <vt:lpstr>Prezentacja programu PowerPoint</vt:lpstr>
      <vt:lpstr>Podsumowanie - plan wydarzeń</vt:lpstr>
      <vt:lpstr>Prezentacja programu PowerPoint</vt:lpstr>
      <vt:lpstr>Prezentacja programu PowerPoint</vt:lpstr>
      <vt:lpstr>Prezentacja programu PowerPoint</vt:lpstr>
      <vt:lpstr>PRZESŁANIE;]</vt:lpstr>
      <vt:lpstr>AUTOR  CARLO COLLODI </vt:lpstr>
      <vt:lpstr>Moja ocena lektury</vt:lpstr>
      <vt:lpstr>Cytaty pouczające z lektury</vt:lpstr>
      <vt:lpstr>KONIEC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„PiNOKIO” CARLO COLLODI</dc:title>
  <dc:creator>Iwona Mikulska</dc:creator>
  <cp:lastModifiedBy>Iwona Mikulska</cp:lastModifiedBy>
  <cp:revision>17</cp:revision>
  <dcterms:created xsi:type="dcterms:W3CDTF">2020-02-16T14:44:13Z</dcterms:created>
  <dcterms:modified xsi:type="dcterms:W3CDTF">2020-02-17T06:40:42Z</dcterms:modified>
</cp:coreProperties>
</file>