
<file path=[Content_Types].xml><?xml version="1.0" encoding="utf-8"?>
<Types xmlns="http://schemas.openxmlformats.org/package/2006/content-types">
  <Default Extension="tmp" ContentType="image/pn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025" autoAdjust="0"/>
    <p:restoredTop sz="94660"/>
  </p:normalViewPr>
  <p:slideViewPr>
    <p:cSldViewPr snapToGrid="0">
      <p:cViewPr>
        <p:scale>
          <a:sx n="81" d="100"/>
          <a:sy n="81" d="100"/>
        </p:scale>
        <p:origin x="-216" y="-3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D387161-A3AE-45B7-9E92-B5280481992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E8B542D4-B5D3-4C7E-BAE2-34CEA411EF7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BABCBF8C-BA58-4290-BFF7-16E1F14C26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073F7C-FE21-415B-A6C9-2E4A7C109FD6}" type="datetimeFigureOut">
              <a:rPr lang="en-US" smtClean="0"/>
              <a:t>2/9/2020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947F042E-DE3D-48B2-9E82-AB9E001760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3ED7E590-5B7A-44E4-BF9C-60E94F4582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E17996-3575-4833-9308-1D7D2FE501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44901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A762C6E-ABAD-4308-B1BC-BC33CFB44D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45E74EB6-8866-4E33-B9E0-BBA22BD1036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DBD351C8-8ED8-4C58-883B-D89E25E93E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073F7C-FE21-415B-A6C9-2E4A7C109FD6}" type="datetimeFigureOut">
              <a:rPr lang="en-US" smtClean="0"/>
              <a:t>2/9/2020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6A020FB9-201B-44CC-884C-965C6DF291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3113BC98-ED42-4B67-8A47-FEADF16908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E17996-3575-4833-9308-1D7D2FE501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29431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21797967-8206-4AB9-B5CC-373AF45B99D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FCD2A2A9-14A1-47C2-A218-E045D2DD450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B0A9D1D6-E20D-4899-B6B3-2A672E183F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073F7C-FE21-415B-A6C9-2E4A7C109FD6}" type="datetimeFigureOut">
              <a:rPr lang="en-US" smtClean="0"/>
              <a:t>2/9/2020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60DED79B-9CAC-48BB-8B6F-84C8EA1045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B75C9851-0CA6-4FA1-A708-F574F3DCD5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E17996-3575-4833-9308-1D7D2FE501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50714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4DFEC9C-8CA5-4B80-B078-B807A050DB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4A920B77-78D4-4D0C-817A-B9DA4A46C5C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35C8EFED-8B92-439C-8C06-51E1F64268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073F7C-FE21-415B-A6C9-2E4A7C109FD6}" type="datetimeFigureOut">
              <a:rPr lang="en-US" smtClean="0"/>
              <a:t>2/9/2020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0C1EBD3E-56F6-4B88-8100-1985C44CBE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610D9E8C-0674-4492-A14C-8BF122F0A9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E17996-3575-4833-9308-1D7D2FE501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31019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C97E37A-6011-43FB-80CA-EF4F4A1B84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42398567-CCE2-4C00-9634-6C24AF65663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0C579F8A-27C0-43FE-98DA-F9300A7BAA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073F7C-FE21-415B-A6C9-2E4A7C109FD6}" type="datetimeFigureOut">
              <a:rPr lang="en-US" smtClean="0"/>
              <a:t>2/9/2020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043267FF-4321-463C-A43B-8FF7B08580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E4ED0EFB-EB30-49A9-96E0-BD4BB0DB34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E17996-3575-4833-9308-1D7D2FE501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04739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F619C2D-E1DB-4155-9717-202CDFB95C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688E327E-829A-4ABD-BC8F-E9A462105FE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AEBD2F17-CDB8-4907-8C9C-EDCAA15CE63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E842E3B5-3017-4D12-873F-FBE7CB3C8B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073F7C-FE21-415B-A6C9-2E4A7C109FD6}" type="datetimeFigureOut">
              <a:rPr lang="en-US" smtClean="0"/>
              <a:t>2/9/2020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526F3615-B0AF-44D9-9FEA-4752D6D08A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F08066CD-9498-4A06-9D66-B5ED88EDA8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E17996-3575-4833-9308-1D7D2FE501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77826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FD1EB22-DD49-485D-A67C-ABBCE30C01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1F3D11F3-8310-41FF-8E42-8A50BB6350A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4192F0F4-9F62-4A22-9248-F616FF27941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62300646-7095-4D1A-9943-2F7B3761346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C8EA624F-EB6B-4F51-A8BD-98EE4CFE131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E9C5DD35-4001-4B1A-AB0D-400BF01B05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073F7C-FE21-415B-A6C9-2E4A7C109FD6}" type="datetimeFigureOut">
              <a:rPr lang="en-US" smtClean="0"/>
              <a:t>2/9/2020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4757AF27-882F-41DA-80D3-BCC735FFA7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024768C0-A17C-4C5D-A8C4-99B016E644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E17996-3575-4833-9308-1D7D2FE501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61036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1218AB1-DBEA-4A28-AB05-004A04436B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143297A2-E153-4BD3-9FDB-EA3424401C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073F7C-FE21-415B-A6C9-2E4A7C109FD6}" type="datetimeFigureOut">
              <a:rPr lang="en-US" smtClean="0"/>
              <a:t>2/9/2020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F204DE06-5CDD-4A6F-AC0F-189E645767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27202620-C3C4-4AA8-A16B-EBF12D6A08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E17996-3575-4833-9308-1D7D2FE501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86876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3B2A5833-E0C0-46CB-8842-AA18E8FE5A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073F7C-FE21-415B-A6C9-2E4A7C109FD6}" type="datetimeFigureOut">
              <a:rPr lang="en-US" smtClean="0"/>
              <a:t>2/9/2020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A4B70868-5C44-4121-96A4-5880DB51A4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2DFBCE25-D3D4-45FF-ABB9-47026BD194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E17996-3575-4833-9308-1D7D2FE501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68627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A0AD7E0-A440-42F9-8B3B-11459B555F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E0B46DAD-7CB3-4624-826E-385F7D787C3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889D1C02-5708-440C-BF7B-D3866B464A4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AE94968F-3E13-4942-B6E9-FC68A42855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073F7C-FE21-415B-A6C9-2E4A7C109FD6}" type="datetimeFigureOut">
              <a:rPr lang="en-US" smtClean="0"/>
              <a:t>2/9/2020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96AE5655-7746-48BD-8363-156C4A7906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F61F092F-AF80-4976-A14D-933ACC0300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E17996-3575-4833-9308-1D7D2FE501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07165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F73EF05-40F3-40E4-9D87-6D79A3C42B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30DB2DF2-A678-4300-98C2-AF19ED2ED56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2232E86E-38D7-43B3-9881-A66712A6F94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095AA865-208B-43D7-9AD1-357C629688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073F7C-FE21-415B-A6C9-2E4A7C109FD6}" type="datetimeFigureOut">
              <a:rPr lang="en-US" smtClean="0"/>
              <a:t>2/9/2020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69EB1CA9-27CC-44CE-8EE4-704A06B826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4AC5C212-9C6F-44C3-B71C-56DAE6DBFE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E17996-3575-4833-9308-1D7D2FE501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64725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E6C1C364-926E-447E-B56A-1E5E56BD0F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4A6EAC6E-C54D-49AF-B31A-3234B4687D0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68C211BD-1BE7-405C-9B96-8DC59AE8767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073F7C-FE21-415B-A6C9-2E4A7C109FD6}" type="datetimeFigureOut">
              <a:rPr lang="en-US" smtClean="0"/>
              <a:t>2/9/2020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4E6BFCCF-8198-4826-AA34-A88A7EADB71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B0730487-9196-4775-A929-C16278B8649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E17996-3575-4833-9308-1D7D2FE501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09477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mp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tmp"/><Relationship Id="rId2" Type="http://schemas.openxmlformats.org/officeDocument/2006/relationships/image" Target="../media/image21.tmp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mp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tmp"/><Relationship Id="rId2" Type="http://schemas.openxmlformats.org/officeDocument/2006/relationships/image" Target="../media/image3.tmp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tmp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tmp"/><Relationship Id="rId3" Type="http://schemas.openxmlformats.org/officeDocument/2006/relationships/image" Target="../media/image7.png"/><Relationship Id="rId7" Type="http://schemas.openxmlformats.org/officeDocument/2006/relationships/image" Target="../media/image11.tmp"/><Relationship Id="rId2" Type="http://schemas.openxmlformats.org/officeDocument/2006/relationships/image" Target="../media/image6.tmp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tmp"/><Relationship Id="rId5" Type="http://schemas.openxmlformats.org/officeDocument/2006/relationships/image" Target="../media/image9.tmp"/><Relationship Id="rId4" Type="http://schemas.openxmlformats.org/officeDocument/2006/relationships/image" Target="../media/image8.tmp"/><Relationship Id="rId9" Type="http://schemas.openxmlformats.org/officeDocument/2006/relationships/image" Target="../media/image13.tm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tmp"/><Relationship Id="rId2" Type="http://schemas.openxmlformats.org/officeDocument/2006/relationships/image" Target="../media/image14.tmp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tmp"/><Relationship Id="rId2" Type="http://schemas.openxmlformats.org/officeDocument/2006/relationships/image" Target="../media/image16.tmp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tmp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tmp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tmp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27">
            <a:extLst>
              <a:ext uri="{FF2B5EF4-FFF2-40B4-BE49-F238E27FC236}">
                <a16:creationId xmlns:a16="http://schemas.microsoft.com/office/drawing/2014/main" xmlns="" id="{16C5FA50-8D52-4617-AF91-5C7B1C8352F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7A372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788C6C75-6ADD-4C78-A6AA-3256221177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93496" y="618681"/>
            <a:ext cx="2613872" cy="4794567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300" dirty="0">
                <a:solidFill>
                  <a:srgbClr val="FFFFFF"/>
                </a:solidFill>
              </a:rPr>
              <a:t>NAZYWAM SIĘ…</a:t>
            </a:r>
            <a:br>
              <a:rPr lang="en-US" sz="3300" dirty="0">
                <a:solidFill>
                  <a:srgbClr val="FFFFFF"/>
                </a:solidFill>
              </a:rPr>
            </a:br>
            <a:r>
              <a:rPr lang="en-US" sz="3300" b="1" dirty="0">
                <a:solidFill>
                  <a:srgbClr val="FFFFFF"/>
                </a:solidFill>
              </a:rPr>
              <a:t>Leonardo da Vinci </a:t>
            </a:r>
            <a:r>
              <a:rPr lang="en-US" sz="3300" dirty="0">
                <a:solidFill>
                  <a:srgbClr val="FFFFFF"/>
                </a:solidFill>
              </a:rPr>
              <a:t/>
            </a:r>
            <a:br>
              <a:rPr lang="en-US" sz="3300" dirty="0">
                <a:solidFill>
                  <a:srgbClr val="FFFFFF"/>
                </a:solidFill>
              </a:rPr>
            </a:br>
            <a:r>
              <a:rPr lang="en-US" sz="3300" dirty="0">
                <a:solidFill>
                  <a:srgbClr val="FFFFFF"/>
                </a:solidFill>
              </a:rPr>
              <a:t/>
            </a:r>
            <a:br>
              <a:rPr lang="en-US" sz="3300" dirty="0">
                <a:solidFill>
                  <a:srgbClr val="FFFFFF"/>
                </a:solidFill>
              </a:rPr>
            </a:br>
            <a:r>
              <a:rPr lang="en-US" sz="1200" dirty="0">
                <a:solidFill>
                  <a:srgbClr val="FFFFFF"/>
                </a:solidFill>
              </a:rPr>
              <a:t>Antonio Tello</a:t>
            </a:r>
            <a:br>
              <a:rPr lang="en-US" sz="1200" dirty="0">
                <a:solidFill>
                  <a:srgbClr val="FFFFFF"/>
                </a:solidFill>
              </a:rPr>
            </a:br>
            <a:r>
              <a:rPr lang="en-US" sz="1200" dirty="0">
                <a:solidFill>
                  <a:srgbClr val="FFFFFF"/>
                </a:solidFill>
              </a:rPr>
              <a:t>Johanna A. Boccardo</a:t>
            </a:r>
            <a:endParaRPr lang="en-US" sz="3300" dirty="0">
              <a:solidFill>
                <a:srgbClr val="FFFFFF"/>
              </a:solidFill>
            </a:endParaRPr>
          </a:p>
        </p:txBody>
      </p:sp>
      <p:sp>
        <p:nvSpPr>
          <p:cNvPr id="30" name="Rounded Rectangle 9">
            <a:extLst>
              <a:ext uri="{FF2B5EF4-FFF2-40B4-BE49-F238E27FC236}">
                <a16:creationId xmlns:a16="http://schemas.microsoft.com/office/drawing/2014/main" xmlns="" id="{E223798C-12AD-4B0C-A50C-D676347D67C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493354" y="484632"/>
            <a:ext cx="8129016" cy="5724144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>
            <a:solidFill>
              <a:srgbClr val="C8CACA"/>
            </a:solidFill>
          </a:ln>
          <a:effectLst>
            <a:outerShdw blurRad="57150" dist="19050" dir="5400000" algn="t" rotWithShape="0">
              <a:prstClr val="black">
                <a:alpha val="6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xmlns="" id="{4EC7A282-99BA-499D-AC22-23598DAC7D4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735" r="3714" b="-1"/>
          <a:stretch/>
        </p:blipFill>
        <p:spPr>
          <a:xfrm>
            <a:off x="976251" y="942538"/>
            <a:ext cx="7163222" cy="4808332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39177564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DECDC9DD-F9A2-4BA8-B5ED-EAB4ED11B31A}"/>
              </a:ext>
            </a:extLst>
          </p:cNvPr>
          <p:cNvSpPr/>
          <p:nvPr/>
        </p:nvSpPr>
        <p:spPr>
          <a:xfrm>
            <a:off x="388138" y="381111"/>
            <a:ext cx="5006822" cy="12940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1000"/>
              </a:spcAft>
            </a:pPr>
            <a:r>
              <a:rPr lang="pl-PL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Będąc we Florencji poznał Michała Anioła.</a:t>
            </a:r>
            <a:r>
              <a:rPr lang="en-US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Zafascynował się jego rzeźbą</a:t>
            </a:r>
            <a:r>
              <a:rPr lang="pl-PL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Dawida, którą używał jako modelu w wielu swoich rysunkach. </a:t>
            </a:r>
            <a:endParaRPr lang="en-US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FB3C245F-1951-4726-A939-71E3A3958F2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66434" y="137161"/>
            <a:ext cx="1429955" cy="214884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85E45BB3-345B-4A43-9165-FB24212F84AC}"/>
              </a:ext>
            </a:extLst>
          </p:cNvPr>
          <p:cNvSpPr/>
          <p:nvPr/>
        </p:nvSpPr>
        <p:spPr>
          <a:xfrm>
            <a:off x="470434" y="2550426"/>
            <a:ext cx="6096000" cy="878574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50000"/>
              </a:lnSpc>
              <a:spcAft>
                <a:spcPts val="1000"/>
              </a:spcAft>
            </a:pPr>
            <a:r>
              <a:rPr lang="pl-PL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Ostatnie lata życia spędził we Francji </a:t>
            </a:r>
            <a:r>
              <a:rPr lang="en-US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na </a:t>
            </a:r>
            <a:r>
              <a:rPr lang="pl-PL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dworze króla Franciszka I. Tam też zmarł 2 maja 1519 r.</a:t>
            </a:r>
            <a:endParaRPr lang="en-US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DAB9FB06-C024-47C3-9FA0-D0F083947CF5}"/>
              </a:ext>
            </a:extLst>
          </p:cNvPr>
          <p:cNvSpPr/>
          <p:nvPr/>
        </p:nvSpPr>
        <p:spPr>
          <a:xfrm>
            <a:off x="388138" y="4304243"/>
            <a:ext cx="6096000" cy="1709571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50000"/>
              </a:lnSpc>
              <a:spcAft>
                <a:spcPts val="1000"/>
              </a:spcAft>
            </a:pPr>
            <a:r>
              <a:rPr lang="pl-PL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W 2017 roku obraz Leonarda ,,Zbawiciel świata” został sprzedany za rekordową kwotę 400 mln dolarów, co czyni go dziełem sztuki sprzedanym za największą sumę w historii.</a:t>
            </a:r>
            <a:endParaRPr lang="en-US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A5EAC921-E154-4E09-9EAF-45DFDBC29CB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1353" y="2318794"/>
            <a:ext cx="2856078" cy="40119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79260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6FF4B105-4B49-41B9-B500-F4D453321D1B}"/>
              </a:ext>
            </a:extLst>
          </p:cNvPr>
          <p:cNvSpPr/>
          <p:nvPr/>
        </p:nvSpPr>
        <p:spPr>
          <a:xfrm>
            <a:off x="886968" y="618666"/>
            <a:ext cx="1053388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dirty="0">
                <a:latin typeface="Arial" panose="020B0604020202020204" pitchFamily="34" charset="0"/>
                <a:ea typeface="Calibri" panose="020F0502020204030204" pitchFamily="34" charset="0"/>
              </a:rPr>
              <a:t>Leonardo da Vinci urodził się </a:t>
            </a:r>
            <a:r>
              <a:rPr lang="pl-PL" b="1" dirty="0">
                <a:latin typeface="Arial" panose="020B0604020202020204" pitchFamily="34" charset="0"/>
                <a:ea typeface="Calibri" panose="020F0502020204030204" pitchFamily="34" charset="0"/>
              </a:rPr>
              <a:t>15 kwietnia 1452</a:t>
            </a:r>
            <a:r>
              <a:rPr lang="pl-PL" dirty="0">
                <a:latin typeface="Arial" panose="020B0604020202020204" pitchFamily="34" charset="0"/>
                <a:ea typeface="Calibri" panose="020F0502020204030204" pitchFamily="34" charset="0"/>
              </a:rPr>
              <a:t> roku w</a:t>
            </a:r>
            <a:r>
              <a:rPr lang="pl-PL" b="1" dirty="0">
                <a:latin typeface="Arial" panose="020B0604020202020204" pitchFamily="34" charset="0"/>
                <a:ea typeface="Calibri" panose="020F0502020204030204" pitchFamily="34" charset="0"/>
              </a:rPr>
              <a:t> Vinci</a:t>
            </a:r>
            <a:r>
              <a:rPr lang="pl-PL" dirty="0">
                <a:latin typeface="Arial" panose="020B0604020202020204" pitchFamily="34" charset="0"/>
                <a:ea typeface="Calibri" panose="020F0502020204030204" pitchFamily="34" charset="0"/>
              </a:rPr>
              <a:t>, włoskim miasteczku w pobliżu Florencji.</a:t>
            </a: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1316634D-1956-4E09-A920-1A1BA024039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3216" y="1424940"/>
            <a:ext cx="3977640" cy="4648199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E00C491E-8716-4C4A-8B29-3CF8AD7B9662}"/>
              </a:ext>
            </a:extLst>
          </p:cNvPr>
          <p:cNvSpPr/>
          <p:nvPr/>
        </p:nvSpPr>
        <p:spPr>
          <a:xfrm>
            <a:off x="1018032" y="1902379"/>
            <a:ext cx="6096000" cy="369331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pl-PL" dirty="0">
                <a:latin typeface="Arial" panose="020B0604020202020204" pitchFamily="34" charset="0"/>
                <a:ea typeface="Calibri" panose="020F0502020204030204" pitchFamily="34" charset="0"/>
              </a:rPr>
              <a:t>Żył w epoce</a:t>
            </a:r>
            <a:r>
              <a:rPr lang="pl-PL" b="1" dirty="0">
                <a:latin typeface="Arial" panose="020B0604020202020204" pitchFamily="34" charset="0"/>
                <a:ea typeface="Calibri" panose="020F0502020204030204" pitchFamily="34" charset="0"/>
              </a:rPr>
              <a:t> Renesansu</a:t>
            </a:r>
            <a:r>
              <a:rPr lang="pl-PL" dirty="0">
                <a:latin typeface="Arial" panose="020B0604020202020204" pitchFamily="34" charset="0"/>
                <a:ea typeface="Calibri" panose="020F0502020204030204" pitchFamily="34" charset="0"/>
              </a:rPr>
              <a:t> zwanego</a:t>
            </a:r>
            <a:r>
              <a:rPr lang="pl-PL" b="1" dirty="0">
                <a:latin typeface="Arial" panose="020B0604020202020204" pitchFamily="34" charset="0"/>
                <a:ea typeface="Calibri" panose="020F0502020204030204" pitchFamily="34" charset="0"/>
              </a:rPr>
              <a:t> Odrodzeniem</a:t>
            </a:r>
            <a:r>
              <a:rPr lang="pl-PL" dirty="0">
                <a:latin typeface="Arial" panose="020B0604020202020204" pitchFamily="34" charset="0"/>
                <a:ea typeface="Calibri" panose="020F0502020204030204" pitchFamily="34" charset="0"/>
              </a:rPr>
              <a:t>, ponieważ doszło wtedy w Europie do ,,odrodzenia” kultury, sztuki i nauki. Główny ośrodek myśli reformatorskiej znajdował się w północnych Włoszech, a dokładniej we Florencji. </a:t>
            </a:r>
            <a:endParaRPr lang="en-US" dirty="0">
              <a:latin typeface="Arial" panose="020B0604020202020204" pitchFamily="34" charset="0"/>
              <a:ea typeface="Calibri" panose="020F0502020204030204" pitchFamily="34" charset="0"/>
            </a:endParaRPr>
          </a:p>
          <a:p>
            <a:r>
              <a:rPr lang="pl-PL" dirty="0">
                <a:latin typeface="Arial" panose="020B0604020202020204" pitchFamily="34" charset="0"/>
                <a:ea typeface="Calibri" panose="020F0502020204030204" pitchFamily="34" charset="0"/>
              </a:rPr>
              <a:t>Właśnie w okolicach tego miasta przyszedł na świat Leonardo. </a:t>
            </a:r>
            <a:endParaRPr lang="en-US" dirty="0">
              <a:latin typeface="Arial" panose="020B0604020202020204" pitchFamily="34" charset="0"/>
              <a:ea typeface="Calibri" panose="020F0502020204030204" pitchFamily="34" charset="0"/>
            </a:endParaRPr>
          </a:p>
          <a:p>
            <a:endParaRPr lang="en-US" dirty="0">
              <a:latin typeface="Arial" panose="020B0604020202020204" pitchFamily="34" charset="0"/>
              <a:ea typeface="Calibri" panose="020F0502020204030204" pitchFamily="34" charset="0"/>
            </a:endParaRPr>
          </a:p>
          <a:p>
            <a:r>
              <a:rPr lang="en-US" dirty="0">
                <a:latin typeface="Arial" panose="020B0604020202020204" pitchFamily="34" charset="0"/>
                <a:ea typeface="Calibri" panose="020F0502020204030204" pitchFamily="34" charset="0"/>
              </a:rPr>
              <a:t>Z Renesansem związany jest </a:t>
            </a:r>
            <a:r>
              <a:rPr lang="pl-PL" dirty="0">
                <a:latin typeface="Arial" panose="020B0604020202020204" pitchFamily="34" charset="0"/>
                <a:ea typeface="Calibri" panose="020F0502020204030204" pitchFamily="34" charset="0"/>
              </a:rPr>
              <a:t>humanizm jako postawa człowieka wobec rzeczywistości, wedle której należy dążyć do postępu, kierując się rozumem. </a:t>
            </a:r>
            <a:endParaRPr lang="en-US" dirty="0">
              <a:latin typeface="Arial" panose="020B0604020202020204" pitchFamily="34" charset="0"/>
              <a:ea typeface="Calibri" panose="020F0502020204030204" pitchFamily="34" charset="0"/>
            </a:endParaRPr>
          </a:p>
          <a:p>
            <a:r>
              <a:rPr lang="pl-PL" dirty="0">
                <a:latin typeface="Arial" panose="020B0604020202020204" pitchFamily="34" charset="0"/>
                <a:ea typeface="Calibri" panose="020F0502020204030204" pitchFamily="34" charset="0"/>
              </a:rPr>
              <a:t>Ludzie renesansu uważali, ze wiedza może wyzwolić w człowieku zdolność do przekształcania świata.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72135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fade/>
      </p:transition>
    </mc:Choice>
    <mc:Fallback xmlns="">
      <p:transition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979068D5-7D02-4AE8-B3EE-B3B94BEFD92E}"/>
              </a:ext>
            </a:extLst>
          </p:cNvPr>
          <p:cNvSpPr/>
          <p:nvPr/>
        </p:nvSpPr>
        <p:spPr>
          <a:xfrm>
            <a:off x="880872" y="533692"/>
            <a:ext cx="673608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>
                <a:latin typeface="Arial" panose="020B0604020202020204" pitchFamily="34" charset="0"/>
                <a:ea typeface="Calibri" panose="020F0502020204030204" pitchFamily="34" charset="0"/>
              </a:rPr>
              <a:t>Ojciec Leonarda był bogatym notariuszem, jednak na co dzień mieszkał on ze swoja mamą i ojczymem, cukiernikiem, który nauczył go swojego zawodu. Jemu zawdzięczał zamiłowanie do słodyczy i dobrego jedzenia.</a:t>
            </a:r>
            <a:endParaRPr lang="en-US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xmlns="" id="{3B1B0D66-164B-4F9A-BE74-05283771C726}"/>
              </a:ext>
            </a:extLst>
          </p:cNvPr>
          <p:cNvSpPr/>
          <p:nvPr/>
        </p:nvSpPr>
        <p:spPr>
          <a:xfrm>
            <a:off x="880872" y="1951672"/>
            <a:ext cx="6096000" cy="147732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pl-PL" dirty="0">
                <a:latin typeface="Arial" panose="020B0604020202020204" pitchFamily="34" charset="0"/>
                <a:ea typeface="Calibri" panose="020F0502020204030204" pitchFamily="34" charset="0"/>
              </a:rPr>
              <a:t>Z kolei ojciec dbał o jego wykształcenie. Dzięki niemu w wieku 17 lat Leonardo rozpoczął naukę u malarza i rzeźbiarza</a:t>
            </a:r>
            <a:r>
              <a:rPr lang="pl-PL" b="1" dirty="0"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pl-PL" dirty="0">
                <a:latin typeface="Arial" panose="020B0604020202020204" pitchFamily="34" charset="0"/>
                <a:ea typeface="Calibri" panose="020F0502020204030204" pitchFamily="34" charset="0"/>
              </a:rPr>
              <a:t>Andrea Verrocchio. Wraz ze swoim mistrzem w 1475 r. namalował obraz ,,Zwiastowanie”, a następnie już samodzielnie obraz ,,Madonna z goździkiem”. </a:t>
            </a:r>
            <a:endParaRPr lang="en-US" dirty="0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xmlns="" id="{53C1D59E-B92C-42B6-BB3B-4C1729F66F9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0343" y="3646651"/>
            <a:ext cx="6209766" cy="2799869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xmlns="" id="{CC0D89AF-B101-4D70-B8D8-79292BA8BC9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85" t="3845" r="485" b="-3845"/>
          <a:stretch/>
        </p:blipFill>
        <p:spPr>
          <a:xfrm>
            <a:off x="7878907" y="1644920"/>
            <a:ext cx="3770549" cy="49936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61383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Rectangle 23">
            <a:extLst>
              <a:ext uri="{FF2B5EF4-FFF2-40B4-BE49-F238E27FC236}">
                <a16:creationId xmlns:a16="http://schemas.microsoft.com/office/drawing/2014/main" xmlns="" id="{73C994B4-9721-4148-9EEC-6793CECDE8D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 bwMode="white">
          <a:xfrm>
            <a:off x="1523" y="-1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xmlns="" id="{F9D95E49-763A-4886-B038-82F73474055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524" y="0"/>
            <a:ext cx="12188952" cy="6858000"/>
          </a:xfrm>
          <a:prstGeom prst="rect">
            <a:avLst/>
          </a:prstGeom>
          <a:solidFill>
            <a:schemeClr val="bg2">
              <a:alpha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xmlns="" id="{D81ABE91-D3C7-42EF-8B59-967A8C280EB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478324" y="699899"/>
            <a:ext cx="10713676" cy="543331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4794D01E-42BE-48D5-A407-DD07227832F8}"/>
              </a:ext>
            </a:extLst>
          </p:cNvPr>
          <p:cNvSpPr/>
          <p:nvPr/>
        </p:nvSpPr>
        <p:spPr>
          <a:xfrm>
            <a:off x="422898" y="576262"/>
            <a:ext cx="4977777" cy="353853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100" dirty="0">
                <a:latin typeface="+mj-lt"/>
                <a:ea typeface="+mj-ea"/>
                <a:cs typeface="+mj-cs"/>
              </a:rPr>
              <a:t>W tym czasie malował również portrety, m.in. ,,Portret Ginevry  Benci”</a:t>
            </a: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xmlns="" id="{15F387C8-7A98-428C-A38B-51332E18ACE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10800000">
            <a:off x="11952962" y="9134"/>
            <a:ext cx="239038" cy="6848856"/>
          </a:xfrm>
          <a:prstGeom prst="rect">
            <a:avLst/>
          </a:prstGeom>
          <a:solidFill>
            <a:schemeClr val="accent1">
              <a:alpha val="25000"/>
            </a:schemeClr>
          </a:solidFill>
          <a:ln w="25400" cap="flat">
            <a:noFill/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0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EF155459-2151-4012-9242-CD3CF57857C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5987" r="10465" b="10214"/>
          <a:stretch/>
        </p:blipFill>
        <p:spPr>
          <a:xfrm>
            <a:off x="5884077" y="5610"/>
            <a:ext cx="5481913" cy="6152502"/>
          </a:xfrm>
          <a:prstGeom prst="rect">
            <a:avLst/>
          </a:prstGeom>
        </p:spPr>
      </p:pic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xmlns="" id="{3EFADC67-92A1-44FB-8691-D8CD71A21EF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0" y="6118001"/>
            <a:ext cx="12192000" cy="0"/>
          </a:xfrm>
          <a:prstGeom prst="line">
            <a:avLst/>
          </a:prstGeom>
          <a:ln w="9525" cap="rnd">
            <a:solidFill>
              <a:schemeClr val="accent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xmlns="" id="{EE9C6408-AA0E-411D-A5D2-E5F13306F89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 flipV="1">
            <a:off x="11365990" y="5610"/>
            <a:ext cx="0" cy="6858000"/>
          </a:xfrm>
          <a:prstGeom prst="line">
            <a:avLst/>
          </a:prstGeom>
          <a:ln w="9525" cap="rnd">
            <a:solidFill>
              <a:schemeClr val="accent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536399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7D12E100-D856-49B1-9A4C-71A5B5E4AA90}"/>
              </a:ext>
            </a:extLst>
          </p:cNvPr>
          <p:cNvSpPr/>
          <p:nvPr/>
        </p:nvSpPr>
        <p:spPr>
          <a:xfrm>
            <a:off x="899160" y="784366"/>
            <a:ext cx="6571488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dirty="0">
                <a:latin typeface="Arial" panose="020B0604020202020204" pitchFamily="34" charset="0"/>
                <a:ea typeface="Calibri" panose="020F0502020204030204" pitchFamily="34" charset="0"/>
              </a:rPr>
              <a:t>W wieku 30 lat wyjechał do Mediolanu gdzie wstąpił na służbę u księcia Ludwika Sforzy jako mistrz bankietów i uroczystości dworskich.  </a:t>
            </a:r>
            <a:endParaRPr lang="en-US" dirty="0">
              <a:latin typeface="Arial" panose="020B0604020202020204" pitchFamily="34" charset="0"/>
              <a:ea typeface="Calibri" panose="020F0502020204030204" pitchFamily="34" charset="0"/>
            </a:endParaRPr>
          </a:p>
          <a:p>
            <a:endParaRPr lang="en-US" dirty="0">
              <a:latin typeface="Arial" panose="020B0604020202020204" pitchFamily="34" charset="0"/>
              <a:ea typeface="Calibri" panose="020F0502020204030204" pitchFamily="34" charset="0"/>
            </a:endParaRPr>
          </a:p>
          <a:p>
            <a:r>
              <a:rPr lang="pl-PL" dirty="0">
                <a:latin typeface="Arial" panose="020B0604020202020204" pitchFamily="34" charset="0"/>
                <a:ea typeface="Calibri" panose="020F0502020204030204" pitchFamily="34" charset="0"/>
              </a:rPr>
              <a:t>Pełniąc tą funkcje wymyślił wiele przydatnych wynalazków m.in. serwetki, korkociąg, młynek do pieprzu, widelce o 3 zębach oraz makaron spaghetti. </a:t>
            </a:r>
            <a:endParaRPr lang="en-US" dirty="0">
              <a:latin typeface="Arial" panose="020B0604020202020204" pitchFamily="34" charset="0"/>
              <a:ea typeface="Calibri" panose="020F0502020204030204" pitchFamily="34" charset="0"/>
            </a:endParaRPr>
          </a:p>
          <a:p>
            <a:endParaRPr lang="en-US" dirty="0">
              <a:latin typeface="Arial" panose="020B0604020202020204" pitchFamily="34" charset="0"/>
              <a:ea typeface="Calibri" panose="020F0502020204030204" pitchFamily="34" charset="0"/>
            </a:endParaRPr>
          </a:p>
          <a:p>
            <a:r>
              <a:rPr lang="pl-PL" dirty="0">
                <a:latin typeface="Arial" panose="020B0604020202020204" pitchFamily="34" charset="0"/>
                <a:ea typeface="Calibri" panose="020F0502020204030204" pitchFamily="34" charset="0"/>
              </a:rPr>
              <a:t>Stworzył również dwukołowy pojazd nazwany później rowerem, skafander do nurkowania oraz różne maszyny latające i wiele machin wojennych.</a:t>
            </a: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68E0CCCD-BF9C-4D20-B56B-88FEE4EF6AC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31468" y="4752611"/>
            <a:ext cx="2096584" cy="1575099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1AE452DF-B805-4EC6-B653-3A14914228B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36024" y="724357"/>
            <a:ext cx="2096584" cy="1553469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5DBA8788-9D40-4413-9B9F-FD8657968C5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36024" y="2494918"/>
            <a:ext cx="2089228" cy="1657849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B91289E0-A6EA-4FF0-A533-8410DDA03C9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6385" y="3967138"/>
            <a:ext cx="2405903" cy="1657849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xmlns="" id="{F40C1F2D-2639-4624-A62E-2406D9271AB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43380" y="4369859"/>
            <a:ext cx="2089228" cy="1967918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xmlns="" id="{A316CE43-ADC0-4F80-9F91-E1B63005F96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159" y="4534087"/>
            <a:ext cx="2216749" cy="2094898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xmlns="" id="{31AF7E64-256D-41B9-B988-322F8FA64B66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2172" y="3780792"/>
            <a:ext cx="2876951" cy="285790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xmlns="" id="{1591087F-DA5D-4A9F-AAFB-F6B1DA438DB0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7683" y="1747101"/>
            <a:ext cx="1257475" cy="14956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27563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2671C1A6-FAB3-4539-9BEB-5801ACF7F0FA}"/>
              </a:ext>
            </a:extLst>
          </p:cNvPr>
          <p:cNvSpPr/>
          <p:nvPr/>
        </p:nvSpPr>
        <p:spPr>
          <a:xfrm>
            <a:off x="297761" y="288963"/>
            <a:ext cx="3846576" cy="4630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1000"/>
              </a:spcAft>
            </a:pPr>
            <a:r>
              <a:rPr lang="pl-PL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Jednak nie zaprzestał malować </a:t>
            </a:r>
            <a:endParaRPr lang="en-US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E7BB07B7-3787-494F-B15F-78886D92041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5260" y="905920"/>
            <a:ext cx="3112699" cy="497367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C7D43981-96E1-4E9B-AC86-235AE28B263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4736" y="834334"/>
            <a:ext cx="3101529" cy="5060771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F184FEB8-8F4A-40F3-ADE0-597123C9E5C4}"/>
              </a:ext>
            </a:extLst>
          </p:cNvPr>
          <p:cNvSpPr/>
          <p:nvPr/>
        </p:nvSpPr>
        <p:spPr>
          <a:xfrm>
            <a:off x="219835" y="2057042"/>
            <a:ext cx="1819277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W 1483 roku wykonał w kościele św. Franciszka w Mediolanie ,,Madonnę w grocie”</a:t>
            </a:r>
            <a:endParaRPr 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886B9FBC-A9A4-4759-9A6B-55EE5E5625E0}"/>
              </a:ext>
            </a:extLst>
          </p:cNvPr>
          <p:cNvSpPr/>
          <p:nvPr/>
        </p:nvSpPr>
        <p:spPr>
          <a:xfrm>
            <a:off x="6096000" y="2057042"/>
            <a:ext cx="1877568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dirty="0"/>
              <a:t>W 1490 r. na zlecenie Ludwika Sforzy namalował portret Cecylii Galleriani ,,Dama z łasiczką</a:t>
            </a:r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2788328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3625B6F9-81AF-42B6-9944-F8C75029B695}"/>
              </a:ext>
            </a:extLst>
          </p:cNvPr>
          <p:cNvSpPr/>
          <p:nvPr/>
        </p:nvSpPr>
        <p:spPr>
          <a:xfrm>
            <a:off x="642996" y="4571216"/>
            <a:ext cx="10906008" cy="111541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1000"/>
              </a:spcAft>
            </a:pPr>
            <a:r>
              <a:rPr lang="en-US" sz="3300" dirty="0">
                <a:latin typeface="+mj-lt"/>
                <a:ea typeface="+mj-ea"/>
                <a:cs typeface="+mj-cs"/>
              </a:rPr>
              <a:t>Fascynował się również anatomią i narysował człowieka doskonałego (tzw. człowiek witruwiański) </a:t>
            </a:r>
            <a:endParaRPr lang="en-US" sz="3300" dirty="0">
              <a:effectLst/>
              <a:latin typeface="+mj-lt"/>
              <a:ea typeface="+mj-ea"/>
              <a:cs typeface="+mj-cs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0E613741-0C50-4AEA-AE6F-3E61F3D8165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53419" y="476573"/>
            <a:ext cx="2737099" cy="3774916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B1E92D06-F999-4451-98C4-1291E4ACB3B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0794" y="476573"/>
            <a:ext cx="2590411" cy="3774916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92C3F2DD-BB9E-4AB2-BE10-2F78025A821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2187" y="476573"/>
            <a:ext cx="2816394" cy="3774916"/>
          </a:xfrm>
          <a:prstGeom prst="rect">
            <a:avLst/>
          </a:prstGeom>
        </p:spPr>
      </p:pic>
      <p:cxnSp>
        <p:nvCxnSpPr>
          <p:cNvPr id="15" name="Straight Connector 12">
            <a:extLst>
              <a:ext uri="{FF2B5EF4-FFF2-40B4-BE49-F238E27FC236}">
                <a16:creationId xmlns:a16="http://schemas.microsoft.com/office/drawing/2014/main" xmlns="" id="{8F880EF2-DF79-4D9D-8F11-E91D48C7974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1524000" y="5778706"/>
            <a:ext cx="9144000" cy="0"/>
          </a:xfrm>
          <a:prstGeom prst="line">
            <a:avLst/>
          </a:prstGeom>
          <a:ln w="19050">
            <a:solidFill>
              <a:srgbClr val="CFA97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72122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A6B1CEFA-9AD4-45AC-BE48-239C1C0000A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6087" y="1178725"/>
            <a:ext cx="9646870" cy="5571067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A79908DB-4CF5-4C9E-8508-9C274F81FD04}"/>
              </a:ext>
            </a:extLst>
          </p:cNvPr>
          <p:cNvSpPr/>
          <p:nvPr/>
        </p:nvSpPr>
        <p:spPr>
          <a:xfrm>
            <a:off x="223024" y="212500"/>
            <a:ext cx="11552664" cy="8785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1000"/>
              </a:spcAft>
            </a:pPr>
            <a:r>
              <a:rPr lang="pl-PL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W 1495 r. w jadalni klasztoru </a:t>
            </a:r>
            <a:r>
              <a:rPr lang="en-US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Dominikanów</a:t>
            </a:r>
            <a:r>
              <a:rPr lang="pl-PL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w Mediolanie namalował jeden z najsłynniejszych swoich dzieł: ,,Ostatnia wieczerza’</a:t>
            </a:r>
            <a:r>
              <a:rPr lang="en-US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’</a:t>
            </a:r>
            <a:endParaRPr lang="en-US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991601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272B5A26-1BB2-4B86-9B04-FCA84C43FC16}"/>
              </a:ext>
            </a:extLst>
          </p:cNvPr>
          <p:cNvSpPr/>
          <p:nvPr/>
        </p:nvSpPr>
        <p:spPr>
          <a:xfrm>
            <a:off x="574548" y="1964018"/>
            <a:ext cx="3672840" cy="25405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1000"/>
              </a:spcAft>
            </a:pPr>
            <a:r>
              <a:rPr lang="pl-PL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W</a:t>
            </a:r>
            <a:r>
              <a:rPr lang="en-US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pl-PL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1503 r. namalował swój najsłynniejszy obraz: ,,Mona Lisę” zwaną też ,,La Gioconda’’ przy użyciu wynalezionej przez siebie techniki </a:t>
            </a:r>
            <a:r>
              <a:rPr lang="pl-PL" i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sfumato</a:t>
            </a:r>
            <a:r>
              <a:rPr lang="en-US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</a:t>
            </a:r>
            <a:r>
              <a:rPr lang="pl-PL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co oznacza </a:t>
            </a:r>
            <a:r>
              <a:rPr lang="pl-PL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cieniowanie</a:t>
            </a:r>
            <a:r>
              <a:rPr lang="en-US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  <a:endParaRPr lang="en-US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EEE51B2B-0F07-40ED-9A6E-35343254F50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47688" y="868529"/>
            <a:ext cx="4000543" cy="5755766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C96AA6B1-80A0-421D-8072-F9E32D0C0883}"/>
              </a:ext>
            </a:extLst>
          </p:cNvPr>
          <p:cNvSpPr/>
          <p:nvPr/>
        </p:nvSpPr>
        <p:spPr>
          <a:xfrm>
            <a:off x="574548" y="242849"/>
            <a:ext cx="6932676" cy="8785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1000"/>
              </a:spcAft>
            </a:pPr>
            <a:r>
              <a:rPr lang="pl-PL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Po pokonaniu Ludwika Sforzy przez wojska francuskie Leonardo wstąpił na służbę u Cezara Borgii</a:t>
            </a:r>
            <a:r>
              <a:rPr lang="en-US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  <a:r>
              <a:rPr lang="pl-PL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endParaRPr lang="en-US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265767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0</TotalTime>
  <Words>459</Words>
  <Application>Microsoft Office PowerPoint</Application>
  <PresentationFormat>Niestandardowy</PresentationFormat>
  <Paragraphs>25</Paragraphs>
  <Slides>10</Slides>
  <Notes>0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10</vt:i4>
      </vt:variant>
    </vt:vector>
  </HeadingPairs>
  <TitlesOfParts>
    <vt:vector size="11" baseType="lpstr">
      <vt:lpstr>Office Theme</vt:lpstr>
      <vt:lpstr>NAZYWAM SIĘ… Leonardo da Vinci   Antonio Tello Johanna A. Boccardo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NAZYWAM SIĘ… Leonardo da Vinci   Antonio Tello Johanna A. Boccardo</dc:title>
  <dc:creator>Angelika Draus</dc:creator>
  <cp:lastModifiedBy>Draus Piotr</cp:lastModifiedBy>
  <cp:revision>16</cp:revision>
  <dcterms:created xsi:type="dcterms:W3CDTF">2020-02-09T18:36:43Z</dcterms:created>
  <dcterms:modified xsi:type="dcterms:W3CDTF">2020-02-09T20:45:55Z</dcterms:modified>
</cp:coreProperties>
</file>